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4.png" ContentType="image/jpeg"/>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2"/>
  </p:notesMasterIdLst>
  <p:sldIdLst>
    <p:sldId id="1263" r:id="rId2"/>
    <p:sldId id="1307" r:id="rId3"/>
    <p:sldId id="257" r:id="rId4"/>
    <p:sldId id="1264" r:id="rId5"/>
    <p:sldId id="1315" r:id="rId6"/>
    <p:sldId id="920" r:id="rId7"/>
    <p:sldId id="1253" r:id="rId8"/>
    <p:sldId id="1248" r:id="rId9"/>
    <p:sldId id="1249" r:id="rId10"/>
    <p:sldId id="1250" r:id="rId11"/>
    <p:sldId id="1251" r:id="rId12"/>
    <p:sldId id="1252" r:id="rId13"/>
    <p:sldId id="1221" r:id="rId14"/>
    <p:sldId id="1238" r:id="rId15"/>
    <p:sldId id="1265" r:id="rId16"/>
    <p:sldId id="1317" r:id="rId17"/>
    <p:sldId id="1310" r:id="rId18"/>
    <p:sldId id="1040" r:id="rId19"/>
    <p:sldId id="1308" r:id="rId20"/>
    <p:sldId id="1272" r:id="rId21"/>
    <p:sldId id="1311" r:id="rId22"/>
    <p:sldId id="1312" r:id="rId23"/>
    <p:sldId id="1233" r:id="rId24"/>
    <p:sldId id="1327" r:id="rId25"/>
    <p:sldId id="1313" r:id="rId26"/>
    <p:sldId id="476" r:id="rId27"/>
    <p:sldId id="343" r:id="rId28"/>
    <p:sldId id="1256" r:id="rId29"/>
    <p:sldId id="1314" r:id="rId30"/>
    <p:sldId id="955" r:id="rId31"/>
    <p:sldId id="1316" r:id="rId32"/>
    <p:sldId id="1328" r:id="rId33"/>
    <p:sldId id="1329" r:id="rId34"/>
    <p:sldId id="1241" r:id="rId35"/>
    <p:sldId id="261" r:id="rId36"/>
    <p:sldId id="1243" r:id="rId37"/>
    <p:sldId id="1244" r:id="rId38"/>
    <p:sldId id="1266" r:id="rId39"/>
    <p:sldId id="1245" r:id="rId40"/>
    <p:sldId id="262" r:id="rId41"/>
    <p:sldId id="1232" r:id="rId42"/>
    <p:sldId id="1318" r:id="rId43"/>
    <p:sldId id="349" r:id="rId44"/>
    <p:sldId id="1275" r:id="rId45"/>
    <p:sldId id="504" r:id="rId46"/>
    <p:sldId id="351" r:id="rId47"/>
    <p:sldId id="1325" r:id="rId48"/>
    <p:sldId id="1332" r:id="rId49"/>
    <p:sldId id="352" r:id="rId50"/>
    <p:sldId id="1324" r:id="rId51"/>
    <p:sldId id="282" r:id="rId52"/>
    <p:sldId id="377" r:id="rId53"/>
    <p:sldId id="1270" r:id="rId54"/>
    <p:sldId id="370" r:id="rId55"/>
    <p:sldId id="350" r:id="rId56"/>
    <p:sldId id="265" r:id="rId57"/>
    <p:sldId id="354" r:id="rId58"/>
    <p:sldId id="355" r:id="rId59"/>
    <p:sldId id="1268" r:id="rId60"/>
    <p:sldId id="513" r:id="rId61"/>
    <p:sldId id="514" r:id="rId62"/>
    <p:sldId id="963" r:id="rId63"/>
    <p:sldId id="508" r:id="rId64"/>
    <p:sldId id="1269" r:id="rId65"/>
    <p:sldId id="267" r:id="rId66"/>
    <p:sldId id="1273" r:id="rId67"/>
    <p:sldId id="1319" r:id="rId68"/>
    <p:sldId id="344" r:id="rId69"/>
    <p:sldId id="268" r:id="rId70"/>
    <p:sldId id="1330" r:id="rId71"/>
    <p:sldId id="348" r:id="rId72"/>
    <p:sldId id="1290" r:id="rId73"/>
    <p:sldId id="1260" r:id="rId74"/>
    <p:sldId id="270" r:id="rId75"/>
    <p:sldId id="1247" r:id="rId76"/>
    <p:sldId id="1331" r:id="rId77"/>
    <p:sldId id="363" r:id="rId78"/>
    <p:sldId id="1254" r:id="rId79"/>
    <p:sldId id="680" r:id="rId80"/>
    <p:sldId id="369" r:id="rId81"/>
    <p:sldId id="1326" r:id="rId82"/>
    <p:sldId id="681" r:id="rId83"/>
    <p:sldId id="677" r:id="rId84"/>
    <p:sldId id="678" r:id="rId85"/>
    <p:sldId id="366" r:id="rId86"/>
    <p:sldId id="376" r:id="rId87"/>
    <p:sldId id="322" r:id="rId88"/>
    <p:sldId id="361" r:id="rId89"/>
    <p:sldId id="284" r:id="rId90"/>
    <p:sldId id="285" r:id="rId91"/>
    <p:sldId id="1261" r:id="rId92"/>
    <p:sldId id="1262" r:id="rId93"/>
    <p:sldId id="362" r:id="rId94"/>
    <p:sldId id="392" r:id="rId95"/>
    <p:sldId id="396" r:id="rId96"/>
    <p:sldId id="1283" r:id="rId97"/>
    <p:sldId id="1288" r:id="rId98"/>
    <p:sldId id="1289" r:id="rId99"/>
    <p:sldId id="1052" r:id="rId100"/>
    <p:sldId id="1037" r:id="rId101"/>
    <p:sldId id="308" r:id="rId102"/>
    <p:sldId id="1294" r:id="rId103"/>
    <p:sldId id="391" r:id="rId104"/>
    <p:sldId id="275" r:id="rId105"/>
    <p:sldId id="1320" r:id="rId106"/>
    <p:sldId id="1321" r:id="rId107"/>
    <p:sldId id="1322" r:id="rId108"/>
    <p:sldId id="1323" r:id="rId109"/>
    <p:sldId id="1305" r:id="rId110"/>
    <p:sldId id="1333" r:id="rId111"/>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EE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72" autoAdjust="0"/>
    <p:restoredTop sz="94658"/>
  </p:normalViewPr>
  <p:slideViewPr>
    <p:cSldViewPr snapToGrid="0">
      <p:cViewPr varScale="1">
        <p:scale>
          <a:sx n="120" d="100"/>
          <a:sy n="120" d="100"/>
        </p:scale>
        <p:origin x="680" y="184"/>
      </p:cViewPr>
      <p:guideLst/>
    </p:cSldViewPr>
  </p:slideViewPr>
  <p:notesTextViewPr>
    <p:cViewPr>
      <p:scale>
        <a:sx n="1" d="1"/>
        <a:sy n="1" d="1"/>
      </p:scale>
      <p:origin x="0" y="0"/>
    </p:cViewPr>
  </p:notesTextViewPr>
  <p:sorterViewPr>
    <p:cViewPr>
      <p:scale>
        <a:sx n="42" d="100"/>
        <a:sy n="42" d="100"/>
      </p:scale>
      <p:origin x="0" y="-384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diagrams/colors1.xml><?xml version="1.0" encoding="utf-8"?>
<dgm:colorsDef xmlns:dgm="http://schemas.openxmlformats.org/drawingml/2006/diagram" xmlns:a="http://schemas.openxmlformats.org/drawingml/2006/main" uniqueId="urn:microsoft.com/office/officeart/2005/8/colors/accent1_2#4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AA20D6-8125-4848-831D-C66C43896097}" type="doc">
      <dgm:prSet loTypeId="urn:microsoft.com/office/officeart/2005/8/layout/hList6" loCatId="list" qsTypeId="urn:microsoft.com/office/officeart/2005/8/quickstyle/simple1#58" qsCatId="simple" csTypeId="urn:microsoft.com/office/officeart/2005/8/colors/accent1_2#48" csCatId="accent1" phldr="1"/>
      <dgm:spPr/>
      <dgm:t>
        <a:bodyPr/>
        <a:lstStyle/>
        <a:p>
          <a:endParaRPr lang="da-DK"/>
        </a:p>
      </dgm:t>
    </dgm:pt>
    <dgm:pt modelId="{AC1F27D7-F342-4644-8C86-4F6622D424EF}">
      <dgm:prSet phldrT="[Tekst]"/>
      <dgm:spPr>
        <a:solidFill>
          <a:srgbClr val="6D7B9B"/>
        </a:solidFill>
      </dgm:spPr>
      <dgm:t>
        <a:bodyPr/>
        <a:lstStyle/>
        <a:p>
          <a:r>
            <a:rPr lang="da-DK" dirty="0"/>
            <a:t>Data</a:t>
          </a:r>
        </a:p>
      </dgm:t>
    </dgm:pt>
    <dgm:pt modelId="{87EFF5D0-8B2C-4838-814D-0F49C7F5A070}" type="parTrans" cxnId="{66DA1E93-D004-4364-A04B-304C16E55AC2}">
      <dgm:prSet/>
      <dgm:spPr/>
      <dgm:t>
        <a:bodyPr/>
        <a:lstStyle/>
        <a:p>
          <a:endParaRPr lang="da-DK"/>
        </a:p>
      </dgm:t>
    </dgm:pt>
    <dgm:pt modelId="{AE7FD74C-945B-4A78-89B2-25B88581AEF3}" type="sibTrans" cxnId="{66DA1E93-D004-4364-A04B-304C16E55AC2}">
      <dgm:prSet/>
      <dgm:spPr/>
      <dgm:t>
        <a:bodyPr/>
        <a:lstStyle/>
        <a:p>
          <a:endParaRPr lang="da-DK"/>
        </a:p>
      </dgm:t>
    </dgm:pt>
    <dgm:pt modelId="{7AF8970D-EA98-4710-8CBB-0B5D49858F89}">
      <dgm:prSet phldrT="[Tekst]"/>
      <dgm:spPr>
        <a:solidFill>
          <a:srgbClr val="6D7B9B"/>
        </a:solidFill>
      </dgm:spPr>
      <dgm:t>
        <a:bodyPr/>
        <a:lstStyle/>
        <a:p>
          <a:r>
            <a:rPr lang="da-DK" dirty="0"/>
            <a:t>Indsamler Kvalitativ Information/ Data</a:t>
          </a:r>
        </a:p>
      </dgm:t>
    </dgm:pt>
    <dgm:pt modelId="{11A4A23A-5E0A-4BD1-A3F2-D31F90F87A5C}" type="parTrans" cxnId="{1F47E6DA-C2F2-4746-B738-6565224F0984}">
      <dgm:prSet/>
      <dgm:spPr/>
      <dgm:t>
        <a:bodyPr/>
        <a:lstStyle/>
        <a:p>
          <a:endParaRPr lang="da-DK"/>
        </a:p>
      </dgm:t>
    </dgm:pt>
    <dgm:pt modelId="{54DE9AD6-F794-4DD2-B2E1-05D142C8D4EE}" type="sibTrans" cxnId="{1F47E6DA-C2F2-4746-B738-6565224F0984}">
      <dgm:prSet/>
      <dgm:spPr/>
      <dgm:t>
        <a:bodyPr/>
        <a:lstStyle/>
        <a:p>
          <a:endParaRPr lang="da-DK"/>
        </a:p>
      </dgm:t>
    </dgm:pt>
    <dgm:pt modelId="{CD1EF2CF-1C4B-424D-BF0A-289630B2CCE5}">
      <dgm:prSet phldrT="[Tekst]"/>
      <dgm:spPr>
        <a:solidFill>
          <a:srgbClr val="6D7B9B"/>
        </a:solidFill>
      </dgm:spPr>
      <dgm:t>
        <a:bodyPr/>
        <a:lstStyle/>
        <a:p>
          <a:r>
            <a:rPr lang="da-DK"/>
            <a:t>Så objektivt som muligt</a:t>
          </a:r>
        </a:p>
      </dgm:t>
    </dgm:pt>
    <dgm:pt modelId="{2B7536B9-43C2-4571-8E2E-20412B669F27}" type="parTrans" cxnId="{B1A61664-C2D6-44FD-BEE9-DD2EBB6D0F00}">
      <dgm:prSet/>
      <dgm:spPr/>
      <dgm:t>
        <a:bodyPr/>
        <a:lstStyle/>
        <a:p>
          <a:endParaRPr lang="da-DK"/>
        </a:p>
      </dgm:t>
    </dgm:pt>
    <dgm:pt modelId="{4503DF24-8A82-42AF-9B94-B76A62EBF38E}" type="sibTrans" cxnId="{B1A61664-C2D6-44FD-BEE9-DD2EBB6D0F00}">
      <dgm:prSet/>
      <dgm:spPr/>
      <dgm:t>
        <a:bodyPr/>
        <a:lstStyle/>
        <a:p>
          <a:endParaRPr lang="da-DK"/>
        </a:p>
      </dgm:t>
    </dgm:pt>
    <dgm:pt modelId="{3E7ED4A1-DB20-4684-A498-4F272E4D551B}">
      <dgm:prSet phldrT="[Tekst]"/>
      <dgm:spPr>
        <a:solidFill>
          <a:srgbClr val="6D7B9B"/>
        </a:solidFill>
      </dgm:spPr>
      <dgm:t>
        <a:bodyPr/>
        <a:lstStyle/>
        <a:p>
          <a:r>
            <a:rPr lang="da-DK" dirty="0"/>
            <a:t>Kodning &amp; Klassifikation</a:t>
          </a:r>
        </a:p>
      </dgm:t>
    </dgm:pt>
    <dgm:pt modelId="{9D2CB2FF-48F0-4A44-8A4C-A9A8F3F731A2}" type="parTrans" cxnId="{1F4F79EC-E491-42BA-9A6E-C71ADECECDA4}">
      <dgm:prSet/>
      <dgm:spPr/>
      <dgm:t>
        <a:bodyPr/>
        <a:lstStyle/>
        <a:p>
          <a:endParaRPr lang="da-DK"/>
        </a:p>
      </dgm:t>
    </dgm:pt>
    <dgm:pt modelId="{BA169874-AEE0-4626-A100-3DBD3988C8EE}" type="sibTrans" cxnId="{1F4F79EC-E491-42BA-9A6E-C71ADECECDA4}">
      <dgm:prSet/>
      <dgm:spPr/>
      <dgm:t>
        <a:bodyPr/>
        <a:lstStyle/>
        <a:p>
          <a:endParaRPr lang="da-DK"/>
        </a:p>
      </dgm:t>
    </dgm:pt>
    <dgm:pt modelId="{134AC989-5B30-48B6-A6A3-73C13452296D}">
      <dgm:prSet phldrT="[Tekst]"/>
      <dgm:spPr>
        <a:solidFill>
          <a:srgbClr val="6D7B9B"/>
        </a:solidFill>
      </dgm:spPr>
      <dgm:t>
        <a:bodyPr/>
        <a:lstStyle/>
        <a:p>
          <a:r>
            <a:rPr lang="da-DK" dirty="0"/>
            <a:t>Kodning</a:t>
          </a:r>
        </a:p>
      </dgm:t>
    </dgm:pt>
    <dgm:pt modelId="{D550C335-2C22-4454-997D-74787DDD3BFF}" type="parTrans" cxnId="{FE427C66-BE43-466D-A47C-4F40F34EF6AF}">
      <dgm:prSet/>
      <dgm:spPr/>
      <dgm:t>
        <a:bodyPr/>
        <a:lstStyle/>
        <a:p>
          <a:endParaRPr lang="da-DK"/>
        </a:p>
      </dgm:t>
    </dgm:pt>
    <dgm:pt modelId="{5FEA2BF3-87E3-45B4-997D-2C2654AF4B8D}" type="sibTrans" cxnId="{FE427C66-BE43-466D-A47C-4F40F34EF6AF}">
      <dgm:prSet/>
      <dgm:spPr/>
      <dgm:t>
        <a:bodyPr/>
        <a:lstStyle/>
        <a:p>
          <a:endParaRPr lang="da-DK"/>
        </a:p>
      </dgm:t>
    </dgm:pt>
    <dgm:pt modelId="{3C13DA28-E79A-4999-9B15-026D5DF97134}">
      <dgm:prSet phldrT="[Tekst]"/>
      <dgm:spPr>
        <a:solidFill>
          <a:srgbClr val="6D7B9B"/>
        </a:solidFill>
      </dgm:spPr>
      <dgm:t>
        <a:bodyPr/>
        <a:lstStyle/>
        <a:p>
          <a:r>
            <a:rPr lang="da-DK" dirty="0"/>
            <a:t>Fortolkning &amp; Diskussion</a:t>
          </a:r>
        </a:p>
      </dgm:t>
    </dgm:pt>
    <dgm:pt modelId="{71B121F9-23F0-4A9E-820E-16CE8E4A6FB7}" type="parTrans" cxnId="{537EB739-8429-4106-A3B5-71A45CF0D9A0}">
      <dgm:prSet/>
      <dgm:spPr/>
      <dgm:t>
        <a:bodyPr/>
        <a:lstStyle/>
        <a:p>
          <a:endParaRPr lang="da-DK"/>
        </a:p>
      </dgm:t>
    </dgm:pt>
    <dgm:pt modelId="{1525939C-58B9-4025-9AA8-D2E7C3CDCDD5}" type="sibTrans" cxnId="{537EB739-8429-4106-A3B5-71A45CF0D9A0}">
      <dgm:prSet/>
      <dgm:spPr/>
      <dgm:t>
        <a:bodyPr/>
        <a:lstStyle/>
        <a:p>
          <a:endParaRPr lang="da-DK"/>
        </a:p>
      </dgm:t>
    </dgm:pt>
    <dgm:pt modelId="{45AD2FBB-47C3-4D89-87DF-8D475C7F95C7}">
      <dgm:prSet phldrT="[Tekst]"/>
      <dgm:spPr>
        <a:solidFill>
          <a:srgbClr val="6D7B9B"/>
        </a:solidFill>
      </dgm:spPr>
      <dgm:t>
        <a:bodyPr/>
        <a:lstStyle/>
        <a:p>
          <a:r>
            <a:rPr lang="da-DK" dirty="0"/>
            <a:t>Diskuterer data og teori</a:t>
          </a:r>
        </a:p>
      </dgm:t>
    </dgm:pt>
    <dgm:pt modelId="{8B165E00-0050-4777-8C41-05A3E51B1207}" type="parTrans" cxnId="{CCAAABAD-B994-4ED9-9CB6-18DE335120AF}">
      <dgm:prSet/>
      <dgm:spPr/>
      <dgm:t>
        <a:bodyPr/>
        <a:lstStyle/>
        <a:p>
          <a:endParaRPr lang="da-DK"/>
        </a:p>
      </dgm:t>
    </dgm:pt>
    <dgm:pt modelId="{A5B63631-374F-494D-9484-6AEBE4D9650C}" type="sibTrans" cxnId="{CCAAABAD-B994-4ED9-9CB6-18DE335120AF}">
      <dgm:prSet/>
      <dgm:spPr/>
      <dgm:t>
        <a:bodyPr/>
        <a:lstStyle/>
        <a:p>
          <a:endParaRPr lang="da-DK"/>
        </a:p>
      </dgm:t>
    </dgm:pt>
    <dgm:pt modelId="{A0BE056D-64B5-4FB5-9E4B-DD27475AAF6C}">
      <dgm:prSet phldrT="[Tekst]"/>
      <dgm:spPr>
        <a:solidFill>
          <a:srgbClr val="6D7B9B"/>
        </a:solidFill>
      </dgm:spPr>
      <dgm:t>
        <a:bodyPr/>
        <a:lstStyle/>
        <a:p>
          <a:r>
            <a:rPr lang="da-DK" dirty="0"/>
            <a:t>Problematisering</a:t>
          </a:r>
        </a:p>
      </dgm:t>
    </dgm:pt>
    <dgm:pt modelId="{4CE7A054-C3D7-4528-ACA3-5B164096B8C8}" type="parTrans" cxnId="{6121D261-F58A-4558-8232-32C0D947CA97}">
      <dgm:prSet/>
      <dgm:spPr/>
      <dgm:t>
        <a:bodyPr/>
        <a:lstStyle/>
        <a:p>
          <a:endParaRPr lang="da-DK"/>
        </a:p>
      </dgm:t>
    </dgm:pt>
    <dgm:pt modelId="{CB19A2AE-A423-4039-9A08-81765266A4EC}" type="sibTrans" cxnId="{6121D261-F58A-4558-8232-32C0D947CA97}">
      <dgm:prSet/>
      <dgm:spPr/>
      <dgm:t>
        <a:bodyPr/>
        <a:lstStyle/>
        <a:p>
          <a:endParaRPr lang="da-DK"/>
        </a:p>
      </dgm:t>
    </dgm:pt>
    <dgm:pt modelId="{D309CDE3-4397-4625-811B-B893CC0CCF4C}">
      <dgm:prSet phldrT="[Tekst]"/>
      <dgm:spPr>
        <a:solidFill>
          <a:srgbClr val="6D7B9B"/>
        </a:solidFill>
      </dgm:spPr>
      <dgm:t>
        <a:bodyPr/>
        <a:lstStyle/>
        <a:p>
          <a:r>
            <a:rPr lang="da-DK" dirty="0"/>
            <a:t>Så objektiv som muligt</a:t>
          </a:r>
        </a:p>
      </dgm:t>
    </dgm:pt>
    <dgm:pt modelId="{F5054A7A-C78E-476E-91A3-99380820E149}" type="parTrans" cxnId="{89E5C18E-7902-4FA3-A098-3EEFB0B53CDA}">
      <dgm:prSet/>
      <dgm:spPr/>
      <dgm:t>
        <a:bodyPr/>
        <a:lstStyle/>
        <a:p>
          <a:endParaRPr lang="da-DK"/>
        </a:p>
      </dgm:t>
    </dgm:pt>
    <dgm:pt modelId="{4119237D-F471-4543-950E-E8BABF0E2802}" type="sibTrans" cxnId="{89E5C18E-7902-4FA3-A098-3EEFB0B53CDA}">
      <dgm:prSet/>
      <dgm:spPr/>
      <dgm:t>
        <a:bodyPr/>
        <a:lstStyle/>
        <a:p>
          <a:endParaRPr lang="da-DK"/>
        </a:p>
      </dgm:t>
    </dgm:pt>
    <dgm:pt modelId="{7EE22B23-8470-4852-B367-BD045C4386C1}">
      <dgm:prSet phldrT="[Tekst]"/>
      <dgm:spPr>
        <a:solidFill>
          <a:srgbClr val="6D7B9B"/>
        </a:solidFill>
      </dgm:spPr>
      <dgm:t>
        <a:bodyPr/>
        <a:lstStyle/>
        <a:p>
          <a:r>
            <a:rPr lang="da-DK" dirty="0"/>
            <a:t>Konklusion/ Påstand(e)</a:t>
          </a:r>
        </a:p>
      </dgm:t>
    </dgm:pt>
    <dgm:pt modelId="{0A17865F-CF51-4B80-BBCE-95F574A4F3B6}" type="parTrans" cxnId="{E4BA2FCE-5A55-4228-AA8D-37A7E267B36A}">
      <dgm:prSet/>
      <dgm:spPr/>
      <dgm:t>
        <a:bodyPr/>
        <a:lstStyle/>
        <a:p>
          <a:endParaRPr lang="da-DK"/>
        </a:p>
      </dgm:t>
    </dgm:pt>
    <dgm:pt modelId="{2C6D37DA-C986-406D-B309-4B7359571206}" type="sibTrans" cxnId="{E4BA2FCE-5A55-4228-AA8D-37A7E267B36A}">
      <dgm:prSet/>
      <dgm:spPr/>
      <dgm:t>
        <a:bodyPr/>
        <a:lstStyle/>
        <a:p>
          <a:endParaRPr lang="da-DK"/>
        </a:p>
      </dgm:t>
    </dgm:pt>
    <dgm:pt modelId="{7D90EA3F-B69A-4A6E-AC11-EC81FAB4FA7F}">
      <dgm:prSet/>
      <dgm:spPr>
        <a:solidFill>
          <a:srgbClr val="6D7B9B"/>
        </a:solidFill>
      </dgm:spPr>
      <dgm:t>
        <a:bodyPr/>
        <a:lstStyle/>
        <a:p>
          <a:r>
            <a:rPr lang="da-DK" dirty="0"/>
            <a:t>Subjektiv holdning(er)</a:t>
          </a:r>
        </a:p>
      </dgm:t>
    </dgm:pt>
    <dgm:pt modelId="{66B81E92-1C27-4526-B88C-D3433ED7B78E}" type="parTrans" cxnId="{C97ACF3E-7B57-4572-B2E8-C3CEA02203D8}">
      <dgm:prSet/>
      <dgm:spPr/>
      <dgm:t>
        <a:bodyPr/>
        <a:lstStyle/>
        <a:p>
          <a:endParaRPr lang="da-DK"/>
        </a:p>
      </dgm:t>
    </dgm:pt>
    <dgm:pt modelId="{545ED912-B4E1-46A4-9151-00141CB3DCF5}" type="sibTrans" cxnId="{C97ACF3E-7B57-4572-B2E8-C3CEA02203D8}">
      <dgm:prSet/>
      <dgm:spPr/>
      <dgm:t>
        <a:bodyPr/>
        <a:lstStyle/>
        <a:p>
          <a:endParaRPr lang="da-DK"/>
        </a:p>
      </dgm:t>
    </dgm:pt>
    <dgm:pt modelId="{512B8ED6-12B5-4575-BE48-B6605814F5FB}">
      <dgm:prSet/>
      <dgm:spPr>
        <a:solidFill>
          <a:srgbClr val="6D7B9B"/>
        </a:solidFill>
      </dgm:spPr>
      <dgm:t>
        <a:bodyPr/>
        <a:lstStyle/>
        <a:p>
          <a:r>
            <a:rPr lang="da-DK" dirty="0"/>
            <a:t>Perspektiver</a:t>
          </a:r>
        </a:p>
      </dgm:t>
    </dgm:pt>
    <dgm:pt modelId="{06129B91-0BE0-4337-B494-01E27F719FB1}" type="parTrans" cxnId="{31E45DFF-954C-45BD-BD86-4B97A11642E9}">
      <dgm:prSet/>
      <dgm:spPr/>
      <dgm:t>
        <a:bodyPr/>
        <a:lstStyle/>
        <a:p>
          <a:endParaRPr lang="da-DK"/>
        </a:p>
      </dgm:t>
    </dgm:pt>
    <dgm:pt modelId="{13CC23D8-4B86-4F2A-91C5-B9B5130F8F94}" type="sibTrans" cxnId="{31E45DFF-954C-45BD-BD86-4B97A11642E9}">
      <dgm:prSet/>
      <dgm:spPr/>
      <dgm:t>
        <a:bodyPr/>
        <a:lstStyle/>
        <a:p>
          <a:endParaRPr lang="da-DK"/>
        </a:p>
      </dgm:t>
    </dgm:pt>
    <dgm:pt modelId="{D9E3EACB-0E1A-4015-9754-883653025D69}">
      <dgm:prSet phldrT="[Tekst]"/>
      <dgm:spPr>
        <a:solidFill>
          <a:srgbClr val="6D7B9B"/>
        </a:solidFill>
      </dgm:spPr>
      <dgm:t>
        <a:bodyPr/>
        <a:lstStyle/>
        <a:p>
          <a:r>
            <a:rPr lang="da-DK" dirty="0"/>
            <a:t>Indsætter data i teoretisk kontekst/ model</a:t>
          </a:r>
        </a:p>
      </dgm:t>
    </dgm:pt>
    <dgm:pt modelId="{C3B64C2E-6DE5-4A42-B9E3-486E7A4C7848}" type="parTrans" cxnId="{8BEAECD4-8CAB-4CDA-A575-DB6713B30D28}">
      <dgm:prSet/>
      <dgm:spPr/>
      <dgm:t>
        <a:bodyPr/>
        <a:lstStyle/>
        <a:p>
          <a:endParaRPr lang="da-DK"/>
        </a:p>
      </dgm:t>
    </dgm:pt>
    <dgm:pt modelId="{619722B0-275D-4929-8771-C5335304560F}" type="sibTrans" cxnId="{8BEAECD4-8CAB-4CDA-A575-DB6713B30D28}">
      <dgm:prSet/>
      <dgm:spPr/>
      <dgm:t>
        <a:bodyPr/>
        <a:lstStyle/>
        <a:p>
          <a:endParaRPr lang="da-DK"/>
        </a:p>
      </dgm:t>
    </dgm:pt>
    <dgm:pt modelId="{0B824F71-897C-48DF-9964-3FCD8A1815BC}">
      <dgm:prSet phldrT="[Tekst]"/>
      <dgm:spPr>
        <a:solidFill>
          <a:srgbClr val="6D7B9B"/>
        </a:solidFill>
      </dgm:spPr>
      <dgm:t>
        <a:bodyPr/>
        <a:lstStyle/>
        <a:p>
          <a:r>
            <a:rPr lang="da-DK" dirty="0"/>
            <a:t>Subjektiv forståelse</a:t>
          </a:r>
        </a:p>
      </dgm:t>
    </dgm:pt>
    <dgm:pt modelId="{8CAD6B58-DAC2-496D-BB59-F7BFCA244966}" type="parTrans" cxnId="{B29697C4-CBE5-4E33-9772-5C3756EFC7C0}">
      <dgm:prSet/>
      <dgm:spPr/>
      <dgm:t>
        <a:bodyPr/>
        <a:lstStyle/>
        <a:p>
          <a:endParaRPr lang="da-DK"/>
        </a:p>
      </dgm:t>
    </dgm:pt>
    <dgm:pt modelId="{3BFAF09D-E5A6-41D2-B548-CD67C1516DD9}" type="sibTrans" cxnId="{B29697C4-CBE5-4E33-9772-5C3756EFC7C0}">
      <dgm:prSet/>
      <dgm:spPr/>
      <dgm:t>
        <a:bodyPr/>
        <a:lstStyle/>
        <a:p>
          <a:endParaRPr lang="da-DK"/>
        </a:p>
      </dgm:t>
    </dgm:pt>
    <dgm:pt modelId="{7A114344-0298-4CD4-A418-E1558292D80E}" type="pres">
      <dgm:prSet presAssocID="{A9AA20D6-8125-4848-831D-C66C43896097}" presName="Name0" presStyleCnt="0">
        <dgm:presLayoutVars>
          <dgm:dir/>
          <dgm:resizeHandles val="exact"/>
        </dgm:presLayoutVars>
      </dgm:prSet>
      <dgm:spPr/>
    </dgm:pt>
    <dgm:pt modelId="{FE05A4A1-1342-4F5A-A2EB-AD54428A34E5}" type="pres">
      <dgm:prSet presAssocID="{AC1F27D7-F342-4644-8C86-4F6622D424EF}" presName="node" presStyleLbl="node1" presStyleIdx="0" presStyleCnt="4">
        <dgm:presLayoutVars>
          <dgm:bulletEnabled val="1"/>
        </dgm:presLayoutVars>
      </dgm:prSet>
      <dgm:spPr/>
    </dgm:pt>
    <dgm:pt modelId="{17435509-E8C7-408D-B136-AAA08886837F}" type="pres">
      <dgm:prSet presAssocID="{AE7FD74C-945B-4A78-89B2-25B88581AEF3}" presName="sibTrans" presStyleCnt="0"/>
      <dgm:spPr/>
    </dgm:pt>
    <dgm:pt modelId="{09B5B1CB-0BF4-4708-B72B-22B896521AF6}" type="pres">
      <dgm:prSet presAssocID="{3E7ED4A1-DB20-4684-A498-4F272E4D551B}" presName="node" presStyleLbl="node1" presStyleIdx="1" presStyleCnt="4">
        <dgm:presLayoutVars>
          <dgm:bulletEnabled val="1"/>
        </dgm:presLayoutVars>
      </dgm:prSet>
      <dgm:spPr/>
    </dgm:pt>
    <dgm:pt modelId="{1AAE3354-BD65-45E7-A76D-421734165C34}" type="pres">
      <dgm:prSet presAssocID="{BA169874-AEE0-4626-A100-3DBD3988C8EE}" presName="sibTrans" presStyleCnt="0"/>
      <dgm:spPr/>
    </dgm:pt>
    <dgm:pt modelId="{687F7B29-997F-4C12-A945-66D3D6E6271F}" type="pres">
      <dgm:prSet presAssocID="{3C13DA28-E79A-4999-9B15-026D5DF97134}" presName="node" presStyleLbl="node1" presStyleIdx="2" presStyleCnt="4">
        <dgm:presLayoutVars>
          <dgm:bulletEnabled val="1"/>
        </dgm:presLayoutVars>
      </dgm:prSet>
      <dgm:spPr/>
    </dgm:pt>
    <dgm:pt modelId="{74742122-518F-4BD6-B1D5-9AB746654852}" type="pres">
      <dgm:prSet presAssocID="{1525939C-58B9-4025-9AA8-D2E7C3CDCDD5}" presName="sibTrans" presStyleCnt="0"/>
      <dgm:spPr/>
    </dgm:pt>
    <dgm:pt modelId="{B5E1A591-2619-4BE1-A556-DBFF0D644D8E}" type="pres">
      <dgm:prSet presAssocID="{7EE22B23-8470-4852-B367-BD045C4386C1}" presName="node" presStyleLbl="node1" presStyleIdx="3" presStyleCnt="4">
        <dgm:presLayoutVars>
          <dgm:bulletEnabled val="1"/>
        </dgm:presLayoutVars>
      </dgm:prSet>
      <dgm:spPr/>
    </dgm:pt>
  </dgm:ptLst>
  <dgm:cxnLst>
    <dgm:cxn modelId="{C85D5002-254D-482C-ABE3-72E8AA16841B}" type="presOf" srcId="{7AF8970D-EA98-4710-8CBB-0B5D49858F89}" destId="{FE05A4A1-1342-4F5A-A2EB-AD54428A34E5}" srcOrd="0" destOrd="1" presId="urn:microsoft.com/office/officeart/2005/8/layout/hList6"/>
    <dgm:cxn modelId="{CF0AE00B-0709-4A2F-8F45-165DA50C7404}" type="presOf" srcId="{3C13DA28-E79A-4999-9B15-026D5DF97134}" destId="{687F7B29-997F-4C12-A945-66D3D6E6271F}" srcOrd="0" destOrd="0" presId="urn:microsoft.com/office/officeart/2005/8/layout/hList6"/>
    <dgm:cxn modelId="{77C42B1F-082B-42AC-AB10-ECB95BE83061}" type="presOf" srcId="{0B824F71-897C-48DF-9964-3FCD8A1815BC}" destId="{687F7B29-997F-4C12-A945-66D3D6E6271F}" srcOrd="0" destOrd="3" presId="urn:microsoft.com/office/officeart/2005/8/layout/hList6"/>
    <dgm:cxn modelId="{9B1B002B-F27B-4496-A7C1-C2BB663B2D99}" type="presOf" srcId="{D9E3EACB-0E1A-4015-9754-883653025D69}" destId="{09B5B1CB-0BF4-4708-B72B-22B896521AF6}" srcOrd="0" destOrd="2" presId="urn:microsoft.com/office/officeart/2005/8/layout/hList6"/>
    <dgm:cxn modelId="{537EB739-8429-4106-A3B5-71A45CF0D9A0}" srcId="{A9AA20D6-8125-4848-831D-C66C43896097}" destId="{3C13DA28-E79A-4999-9B15-026D5DF97134}" srcOrd="2" destOrd="0" parTransId="{71B121F9-23F0-4A9E-820E-16CE8E4A6FB7}" sibTransId="{1525939C-58B9-4025-9AA8-D2E7C3CDCDD5}"/>
    <dgm:cxn modelId="{C97ACF3E-7B57-4572-B2E8-C3CEA02203D8}" srcId="{7EE22B23-8470-4852-B367-BD045C4386C1}" destId="{7D90EA3F-B69A-4A6E-AC11-EC81FAB4FA7F}" srcOrd="0" destOrd="0" parTransId="{66B81E92-1C27-4526-B88C-D3433ED7B78E}" sibTransId="{545ED912-B4E1-46A4-9151-00141CB3DCF5}"/>
    <dgm:cxn modelId="{D22FAE4E-BCA7-4C72-9B92-646FA9DB6A40}" type="presOf" srcId="{AC1F27D7-F342-4644-8C86-4F6622D424EF}" destId="{FE05A4A1-1342-4F5A-A2EB-AD54428A34E5}" srcOrd="0" destOrd="0" presId="urn:microsoft.com/office/officeart/2005/8/layout/hList6"/>
    <dgm:cxn modelId="{97BB5858-4BC5-4405-9AE0-0575F044DEAB}" type="presOf" srcId="{45AD2FBB-47C3-4D89-87DF-8D475C7F95C7}" destId="{687F7B29-997F-4C12-A945-66D3D6E6271F}" srcOrd="0" destOrd="1" presId="urn:microsoft.com/office/officeart/2005/8/layout/hList6"/>
    <dgm:cxn modelId="{6121D261-F58A-4558-8232-32C0D947CA97}" srcId="{3C13DA28-E79A-4999-9B15-026D5DF97134}" destId="{A0BE056D-64B5-4FB5-9E4B-DD27475AAF6C}" srcOrd="1" destOrd="0" parTransId="{4CE7A054-C3D7-4528-ACA3-5B164096B8C8}" sibTransId="{CB19A2AE-A423-4039-9A08-81765266A4EC}"/>
    <dgm:cxn modelId="{454F3863-A35A-4423-8EBD-FC7867F9E5D8}" type="presOf" srcId="{3E7ED4A1-DB20-4684-A498-4F272E4D551B}" destId="{09B5B1CB-0BF4-4708-B72B-22B896521AF6}" srcOrd="0" destOrd="0" presId="urn:microsoft.com/office/officeart/2005/8/layout/hList6"/>
    <dgm:cxn modelId="{B1A61664-C2D6-44FD-BEE9-DD2EBB6D0F00}" srcId="{AC1F27D7-F342-4644-8C86-4F6622D424EF}" destId="{CD1EF2CF-1C4B-424D-BF0A-289630B2CCE5}" srcOrd="1" destOrd="0" parTransId="{2B7536B9-43C2-4571-8E2E-20412B669F27}" sibTransId="{4503DF24-8A82-42AF-9B94-B76A62EBF38E}"/>
    <dgm:cxn modelId="{FE427C66-BE43-466D-A47C-4F40F34EF6AF}" srcId="{3E7ED4A1-DB20-4684-A498-4F272E4D551B}" destId="{134AC989-5B30-48B6-A6A3-73C13452296D}" srcOrd="0" destOrd="0" parTransId="{D550C335-2C22-4454-997D-74787DDD3BFF}" sibTransId="{5FEA2BF3-87E3-45B4-997D-2C2654AF4B8D}"/>
    <dgm:cxn modelId="{38778566-7F8D-460C-8F0D-C92C456F2144}" type="presOf" srcId="{CD1EF2CF-1C4B-424D-BF0A-289630B2CCE5}" destId="{FE05A4A1-1342-4F5A-A2EB-AD54428A34E5}" srcOrd="0" destOrd="2" presId="urn:microsoft.com/office/officeart/2005/8/layout/hList6"/>
    <dgm:cxn modelId="{E3F4896A-C1CB-4FB9-A364-B6390B849950}" type="presOf" srcId="{7EE22B23-8470-4852-B367-BD045C4386C1}" destId="{B5E1A591-2619-4BE1-A556-DBFF0D644D8E}" srcOrd="0" destOrd="0" presId="urn:microsoft.com/office/officeart/2005/8/layout/hList6"/>
    <dgm:cxn modelId="{89E5C18E-7902-4FA3-A098-3EEFB0B53CDA}" srcId="{3E7ED4A1-DB20-4684-A498-4F272E4D551B}" destId="{D309CDE3-4397-4625-811B-B893CC0CCF4C}" srcOrd="2" destOrd="0" parTransId="{F5054A7A-C78E-476E-91A3-99380820E149}" sibTransId="{4119237D-F471-4543-950E-E8BABF0E2802}"/>
    <dgm:cxn modelId="{66DA1E93-D004-4364-A04B-304C16E55AC2}" srcId="{A9AA20D6-8125-4848-831D-C66C43896097}" destId="{AC1F27D7-F342-4644-8C86-4F6622D424EF}" srcOrd="0" destOrd="0" parTransId="{87EFF5D0-8B2C-4838-814D-0F49C7F5A070}" sibTransId="{AE7FD74C-945B-4A78-89B2-25B88581AEF3}"/>
    <dgm:cxn modelId="{CCAAABAD-B994-4ED9-9CB6-18DE335120AF}" srcId="{3C13DA28-E79A-4999-9B15-026D5DF97134}" destId="{45AD2FBB-47C3-4D89-87DF-8D475C7F95C7}" srcOrd="0" destOrd="0" parTransId="{8B165E00-0050-4777-8C41-05A3E51B1207}" sibTransId="{A5B63631-374F-494D-9484-6AEBE4D9650C}"/>
    <dgm:cxn modelId="{1E83ACB4-9270-4178-88A3-112D57E01EB4}" type="presOf" srcId="{134AC989-5B30-48B6-A6A3-73C13452296D}" destId="{09B5B1CB-0BF4-4708-B72B-22B896521AF6}" srcOrd="0" destOrd="1" presId="urn:microsoft.com/office/officeart/2005/8/layout/hList6"/>
    <dgm:cxn modelId="{339487BB-7EB6-41CF-9D4F-2EB7579C0B21}" type="presOf" srcId="{D309CDE3-4397-4625-811B-B893CC0CCF4C}" destId="{09B5B1CB-0BF4-4708-B72B-22B896521AF6}" srcOrd="0" destOrd="3" presId="urn:microsoft.com/office/officeart/2005/8/layout/hList6"/>
    <dgm:cxn modelId="{6A9634BF-FD14-4DCF-BB43-BFAED83D54B4}" type="presOf" srcId="{7D90EA3F-B69A-4A6E-AC11-EC81FAB4FA7F}" destId="{B5E1A591-2619-4BE1-A556-DBFF0D644D8E}" srcOrd="0" destOrd="1" presId="urn:microsoft.com/office/officeart/2005/8/layout/hList6"/>
    <dgm:cxn modelId="{9198A1C2-E9A0-4484-8B2C-31D69F6F3364}" type="presOf" srcId="{A9AA20D6-8125-4848-831D-C66C43896097}" destId="{7A114344-0298-4CD4-A418-E1558292D80E}" srcOrd="0" destOrd="0" presId="urn:microsoft.com/office/officeart/2005/8/layout/hList6"/>
    <dgm:cxn modelId="{B29697C4-CBE5-4E33-9772-5C3756EFC7C0}" srcId="{3C13DA28-E79A-4999-9B15-026D5DF97134}" destId="{0B824F71-897C-48DF-9964-3FCD8A1815BC}" srcOrd="2" destOrd="0" parTransId="{8CAD6B58-DAC2-496D-BB59-F7BFCA244966}" sibTransId="{3BFAF09D-E5A6-41D2-B548-CD67C1516DD9}"/>
    <dgm:cxn modelId="{E4BA2FCE-5A55-4228-AA8D-37A7E267B36A}" srcId="{A9AA20D6-8125-4848-831D-C66C43896097}" destId="{7EE22B23-8470-4852-B367-BD045C4386C1}" srcOrd="3" destOrd="0" parTransId="{0A17865F-CF51-4B80-BBCE-95F574A4F3B6}" sibTransId="{2C6D37DA-C986-406D-B309-4B7359571206}"/>
    <dgm:cxn modelId="{8BEAECD4-8CAB-4CDA-A575-DB6713B30D28}" srcId="{3E7ED4A1-DB20-4684-A498-4F272E4D551B}" destId="{D9E3EACB-0E1A-4015-9754-883653025D69}" srcOrd="1" destOrd="0" parTransId="{C3B64C2E-6DE5-4A42-B9E3-486E7A4C7848}" sibTransId="{619722B0-275D-4929-8771-C5335304560F}"/>
    <dgm:cxn modelId="{1F47E6DA-C2F2-4746-B738-6565224F0984}" srcId="{AC1F27D7-F342-4644-8C86-4F6622D424EF}" destId="{7AF8970D-EA98-4710-8CBB-0B5D49858F89}" srcOrd="0" destOrd="0" parTransId="{11A4A23A-5E0A-4BD1-A3F2-D31F90F87A5C}" sibTransId="{54DE9AD6-F794-4DD2-B2E1-05D142C8D4EE}"/>
    <dgm:cxn modelId="{478629E3-A37E-40AD-91A7-0C331686DD47}" type="presOf" srcId="{A0BE056D-64B5-4FB5-9E4B-DD27475AAF6C}" destId="{687F7B29-997F-4C12-A945-66D3D6E6271F}" srcOrd="0" destOrd="2" presId="urn:microsoft.com/office/officeart/2005/8/layout/hList6"/>
    <dgm:cxn modelId="{54E8CBE7-975A-427C-9C11-842304DDE55C}" type="presOf" srcId="{512B8ED6-12B5-4575-BE48-B6605814F5FB}" destId="{B5E1A591-2619-4BE1-A556-DBFF0D644D8E}" srcOrd="0" destOrd="2" presId="urn:microsoft.com/office/officeart/2005/8/layout/hList6"/>
    <dgm:cxn modelId="{1F4F79EC-E491-42BA-9A6E-C71ADECECDA4}" srcId="{A9AA20D6-8125-4848-831D-C66C43896097}" destId="{3E7ED4A1-DB20-4684-A498-4F272E4D551B}" srcOrd="1" destOrd="0" parTransId="{9D2CB2FF-48F0-4A44-8A4C-A9A8F3F731A2}" sibTransId="{BA169874-AEE0-4626-A100-3DBD3988C8EE}"/>
    <dgm:cxn modelId="{31E45DFF-954C-45BD-BD86-4B97A11642E9}" srcId="{7EE22B23-8470-4852-B367-BD045C4386C1}" destId="{512B8ED6-12B5-4575-BE48-B6605814F5FB}" srcOrd="1" destOrd="0" parTransId="{06129B91-0BE0-4337-B494-01E27F719FB1}" sibTransId="{13CC23D8-4B86-4F2A-91C5-B9B5130F8F94}"/>
    <dgm:cxn modelId="{32CA050C-E1C1-4FCD-9273-AFA4D3C57CF4}" type="presParOf" srcId="{7A114344-0298-4CD4-A418-E1558292D80E}" destId="{FE05A4A1-1342-4F5A-A2EB-AD54428A34E5}" srcOrd="0" destOrd="0" presId="urn:microsoft.com/office/officeart/2005/8/layout/hList6"/>
    <dgm:cxn modelId="{4C8C8127-F5E3-4237-9F1A-5BFFA6E4979A}" type="presParOf" srcId="{7A114344-0298-4CD4-A418-E1558292D80E}" destId="{17435509-E8C7-408D-B136-AAA08886837F}" srcOrd="1" destOrd="0" presId="urn:microsoft.com/office/officeart/2005/8/layout/hList6"/>
    <dgm:cxn modelId="{356558CF-29AC-4E62-93F2-47023CF9D108}" type="presParOf" srcId="{7A114344-0298-4CD4-A418-E1558292D80E}" destId="{09B5B1CB-0BF4-4708-B72B-22B896521AF6}" srcOrd="2" destOrd="0" presId="urn:microsoft.com/office/officeart/2005/8/layout/hList6"/>
    <dgm:cxn modelId="{2BB6C806-8DBA-423B-AFDA-302AD09B33B7}" type="presParOf" srcId="{7A114344-0298-4CD4-A418-E1558292D80E}" destId="{1AAE3354-BD65-45E7-A76D-421734165C34}" srcOrd="3" destOrd="0" presId="urn:microsoft.com/office/officeart/2005/8/layout/hList6"/>
    <dgm:cxn modelId="{1DDE4ACE-EEF7-4E90-9CDA-291617B2AF75}" type="presParOf" srcId="{7A114344-0298-4CD4-A418-E1558292D80E}" destId="{687F7B29-997F-4C12-A945-66D3D6E6271F}" srcOrd="4" destOrd="0" presId="urn:microsoft.com/office/officeart/2005/8/layout/hList6"/>
    <dgm:cxn modelId="{A289610C-6101-4D09-8C89-5438C3CF49BE}" type="presParOf" srcId="{7A114344-0298-4CD4-A418-E1558292D80E}" destId="{74742122-518F-4BD6-B1D5-9AB746654852}" srcOrd="5" destOrd="0" presId="urn:microsoft.com/office/officeart/2005/8/layout/hList6"/>
    <dgm:cxn modelId="{886B951D-C0E2-46BB-A80C-B789F770BE43}" type="presParOf" srcId="{7A114344-0298-4CD4-A418-E1558292D80E}" destId="{B5E1A591-2619-4BE1-A556-DBFF0D644D8E}"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551523-0FDD-4965-A3CE-7D1B3A4B65BE}" type="doc">
      <dgm:prSet loTypeId="urn:microsoft.com/office/officeart/2005/8/layout/vList2" loCatId="list" qsTypeId="urn:microsoft.com/office/officeart/2005/8/quickstyle/simple1#59" qsCatId="simple" csTypeId="urn:microsoft.com/office/officeart/2005/8/colors/colorful2#1" csCatId="colorful" phldr="1"/>
      <dgm:spPr/>
      <dgm:t>
        <a:bodyPr/>
        <a:lstStyle/>
        <a:p>
          <a:endParaRPr lang="en-US"/>
        </a:p>
      </dgm:t>
    </dgm:pt>
    <dgm:pt modelId="{86B65727-35B5-4076-B2F7-24CC3FBB766E}">
      <dgm:prSet custT="1"/>
      <dgm:spPr>
        <a:solidFill>
          <a:schemeClr val="tx2">
            <a:lumMod val="40000"/>
            <a:lumOff val="60000"/>
          </a:schemeClr>
        </a:solidFill>
      </dgm:spPr>
      <dgm:t>
        <a:bodyPr/>
        <a:lstStyle/>
        <a:p>
          <a:r>
            <a:rPr lang="da-DK" sz="2400" dirty="0">
              <a:solidFill>
                <a:srgbClr val="002060"/>
              </a:solidFill>
            </a:rPr>
            <a:t>Det relaterer til problemformuleringen</a:t>
          </a:r>
          <a:endParaRPr lang="en-US" sz="2400" dirty="0">
            <a:solidFill>
              <a:srgbClr val="002060"/>
            </a:solidFill>
          </a:endParaRPr>
        </a:p>
      </dgm:t>
    </dgm:pt>
    <dgm:pt modelId="{A53EC21C-814A-4C85-A45F-D67DF7982671}" type="parTrans" cxnId="{1372EACD-29E7-46AC-97CB-BF2E1DC98C99}">
      <dgm:prSet/>
      <dgm:spPr/>
      <dgm:t>
        <a:bodyPr/>
        <a:lstStyle/>
        <a:p>
          <a:endParaRPr lang="en-US"/>
        </a:p>
      </dgm:t>
    </dgm:pt>
    <dgm:pt modelId="{3481FD69-E92F-4824-8C5E-2E62C4BC399C}" type="sibTrans" cxnId="{1372EACD-29E7-46AC-97CB-BF2E1DC98C99}">
      <dgm:prSet/>
      <dgm:spPr/>
      <dgm:t>
        <a:bodyPr/>
        <a:lstStyle/>
        <a:p>
          <a:endParaRPr lang="en-US"/>
        </a:p>
      </dgm:t>
    </dgm:pt>
    <dgm:pt modelId="{B32931EE-11C4-4204-9947-CB3C061460E0}">
      <dgm:prSet custT="1"/>
      <dgm:spPr>
        <a:solidFill>
          <a:schemeClr val="tx2">
            <a:lumMod val="40000"/>
            <a:lumOff val="60000"/>
          </a:schemeClr>
        </a:solidFill>
      </dgm:spPr>
      <dgm:t>
        <a:bodyPr/>
        <a:lstStyle/>
        <a:p>
          <a:r>
            <a:rPr lang="da-DK" sz="2400" dirty="0">
              <a:solidFill>
                <a:srgbClr val="002060"/>
              </a:solidFill>
            </a:rPr>
            <a:t>Det relaterer til en artikels emne I har diskuteret og fundet vigtig</a:t>
          </a:r>
          <a:endParaRPr lang="en-US" sz="2400" dirty="0">
            <a:solidFill>
              <a:srgbClr val="002060"/>
            </a:solidFill>
          </a:endParaRPr>
        </a:p>
      </dgm:t>
    </dgm:pt>
    <dgm:pt modelId="{1C1A31F7-6875-451F-A79D-06616B1B0FEB}" type="parTrans" cxnId="{2110EFA4-9612-4D0D-965C-32553070BE2E}">
      <dgm:prSet/>
      <dgm:spPr/>
      <dgm:t>
        <a:bodyPr/>
        <a:lstStyle/>
        <a:p>
          <a:endParaRPr lang="en-US"/>
        </a:p>
      </dgm:t>
    </dgm:pt>
    <dgm:pt modelId="{BE9F1392-C914-44C5-8752-B7BFFF840EBF}" type="sibTrans" cxnId="{2110EFA4-9612-4D0D-965C-32553070BE2E}">
      <dgm:prSet/>
      <dgm:spPr/>
      <dgm:t>
        <a:bodyPr/>
        <a:lstStyle/>
        <a:p>
          <a:endParaRPr lang="en-US"/>
        </a:p>
      </dgm:t>
    </dgm:pt>
    <dgm:pt modelId="{565D6575-28E3-4BC7-80BC-CE6C9D1C2EC4}">
      <dgm:prSet custT="1"/>
      <dgm:spPr>
        <a:solidFill>
          <a:schemeClr val="tx2">
            <a:lumMod val="40000"/>
            <a:lumOff val="60000"/>
          </a:schemeClr>
        </a:solidFill>
      </dgm:spPr>
      <dgm:t>
        <a:bodyPr/>
        <a:lstStyle/>
        <a:p>
          <a:r>
            <a:rPr lang="da-DK" sz="2400" dirty="0">
              <a:solidFill>
                <a:srgbClr val="002060"/>
              </a:solidFill>
            </a:rPr>
            <a:t>Det relaterer til valgt teori enten fra pensum eller selv fundet</a:t>
          </a:r>
          <a:endParaRPr lang="en-US" sz="2400" dirty="0">
            <a:solidFill>
              <a:srgbClr val="002060"/>
            </a:solidFill>
          </a:endParaRPr>
        </a:p>
      </dgm:t>
    </dgm:pt>
    <dgm:pt modelId="{9D2A0E13-4184-466B-9773-2CCFEF6754E2}" type="parTrans" cxnId="{3EA7DAED-AF98-4BB6-B75F-8080C8AD120B}">
      <dgm:prSet/>
      <dgm:spPr/>
      <dgm:t>
        <a:bodyPr/>
        <a:lstStyle/>
        <a:p>
          <a:endParaRPr lang="en-US"/>
        </a:p>
      </dgm:t>
    </dgm:pt>
    <dgm:pt modelId="{02A3C908-B378-46B6-8215-BA0AC1319851}" type="sibTrans" cxnId="{3EA7DAED-AF98-4BB6-B75F-8080C8AD120B}">
      <dgm:prSet/>
      <dgm:spPr/>
      <dgm:t>
        <a:bodyPr/>
        <a:lstStyle/>
        <a:p>
          <a:endParaRPr lang="en-US"/>
        </a:p>
      </dgm:t>
    </dgm:pt>
    <dgm:pt modelId="{A273FFD5-1F15-45E2-A6A0-AD6E9F4B3278}">
      <dgm:prSet custT="1"/>
      <dgm:spPr>
        <a:solidFill>
          <a:schemeClr val="tx2">
            <a:lumMod val="40000"/>
            <a:lumOff val="60000"/>
          </a:schemeClr>
        </a:solidFill>
      </dgm:spPr>
      <dgm:t>
        <a:bodyPr/>
        <a:lstStyle/>
        <a:p>
          <a:r>
            <a:rPr lang="da-DK" sz="2400" dirty="0">
              <a:solidFill>
                <a:srgbClr val="002060"/>
              </a:solidFill>
            </a:rPr>
            <a:t>Noget der overrasker</a:t>
          </a:r>
          <a:endParaRPr lang="en-US" sz="2400" dirty="0">
            <a:solidFill>
              <a:srgbClr val="002060"/>
            </a:solidFill>
          </a:endParaRPr>
        </a:p>
      </dgm:t>
    </dgm:pt>
    <dgm:pt modelId="{FEBD0F82-28EA-43E3-B0E8-1000CDAD0D56}" type="parTrans" cxnId="{481961A7-544D-43B3-9D0A-6186969CCABC}">
      <dgm:prSet/>
      <dgm:spPr/>
      <dgm:t>
        <a:bodyPr/>
        <a:lstStyle/>
        <a:p>
          <a:endParaRPr lang="en-US"/>
        </a:p>
      </dgm:t>
    </dgm:pt>
    <dgm:pt modelId="{2C2D572D-CD17-40A8-95F6-275965BDE998}" type="sibTrans" cxnId="{481961A7-544D-43B3-9D0A-6186969CCABC}">
      <dgm:prSet/>
      <dgm:spPr/>
      <dgm:t>
        <a:bodyPr/>
        <a:lstStyle/>
        <a:p>
          <a:endParaRPr lang="en-US"/>
        </a:p>
      </dgm:t>
    </dgm:pt>
    <dgm:pt modelId="{17638234-4425-4E81-8C88-D720CCE4BF89}">
      <dgm:prSet custT="1"/>
      <dgm:spPr>
        <a:solidFill>
          <a:schemeClr val="tx2">
            <a:lumMod val="40000"/>
            <a:lumOff val="60000"/>
          </a:schemeClr>
        </a:solidFill>
      </dgm:spPr>
      <dgm:t>
        <a:bodyPr/>
        <a:lstStyle/>
        <a:p>
          <a:r>
            <a:rPr lang="da-DK" sz="2400" dirty="0">
              <a:solidFill>
                <a:srgbClr val="002060"/>
              </a:solidFill>
            </a:rPr>
            <a:t>Noget der gentages flere gange</a:t>
          </a:r>
          <a:endParaRPr lang="en-US" sz="2400" dirty="0">
            <a:solidFill>
              <a:srgbClr val="002060"/>
            </a:solidFill>
          </a:endParaRPr>
        </a:p>
      </dgm:t>
    </dgm:pt>
    <dgm:pt modelId="{68163352-F8E4-4693-9480-FCCC4E46E7D7}" type="parTrans" cxnId="{C46A4441-0A14-4C66-9351-2D7AA13240CD}">
      <dgm:prSet/>
      <dgm:spPr/>
      <dgm:t>
        <a:bodyPr/>
        <a:lstStyle/>
        <a:p>
          <a:endParaRPr lang="en-US"/>
        </a:p>
      </dgm:t>
    </dgm:pt>
    <dgm:pt modelId="{B6C45F2E-031D-43DF-A95E-1929D5F14B59}" type="sibTrans" cxnId="{C46A4441-0A14-4C66-9351-2D7AA13240CD}">
      <dgm:prSet/>
      <dgm:spPr/>
      <dgm:t>
        <a:bodyPr/>
        <a:lstStyle/>
        <a:p>
          <a:endParaRPr lang="en-US"/>
        </a:p>
      </dgm:t>
    </dgm:pt>
    <dgm:pt modelId="{89CB56BB-3E64-4EFD-8B58-CE7DDD4E0BFA}">
      <dgm:prSet custT="1"/>
      <dgm:spPr>
        <a:solidFill>
          <a:schemeClr val="tx2">
            <a:lumMod val="40000"/>
            <a:lumOff val="60000"/>
          </a:schemeClr>
        </a:solidFill>
      </dgm:spPr>
      <dgm:t>
        <a:bodyPr/>
        <a:lstStyle/>
        <a:p>
          <a:r>
            <a:rPr lang="da-DK" sz="2400" dirty="0">
              <a:solidFill>
                <a:srgbClr val="002060"/>
              </a:solidFill>
            </a:rPr>
            <a:t>Informanter udtrykker tydeligt, at det er vigtigt</a:t>
          </a:r>
          <a:endParaRPr lang="en-US" sz="2400" dirty="0">
            <a:solidFill>
              <a:srgbClr val="002060"/>
            </a:solidFill>
          </a:endParaRPr>
        </a:p>
      </dgm:t>
    </dgm:pt>
    <dgm:pt modelId="{3CE2E0F4-C496-499E-904E-9B88DB342251}" type="parTrans" cxnId="{7D1558F0-841D-4488-A5E1-E91E22D1D733}">
      <dgm:prSet/>
      <dgm:spPr/>
      <dgm:t>
        <a:bodyPr/>
        <a:lstStyle/>
        <a:p>
          <a:endParaRPr lang="en-US"/>
        </a:p>
      </dgm:t>
    </dgm:pt>
    <dgm:pt modelId="{F1BBF632-FCFD-4C16-948F-6E2E9A98F5AA}" type="sibTrans" cxnId="{7D1558F0-841D-4488-A5E1-E91E22D1D733}">
      <dgm:prSet/>
      <dgm:spPr/>
      <dgm:t>
        <a:bodyPr/>
        <a:lstStyle/>
        <a:p>
          <a:endParaRPr lang="en-US"/>
        </a:p>
      </dgm:t>
    </dgm:pt>
    <dgm:pt modelId="{54E0B926-83A3-4F75-B6F6-4D55A8D9C218}">
      <dgm:prSet custT="1"/>
      <dgm:spPr>
        <a:solidFill>
          <a:schemeClr val="tx2">
            <a:lumMod val="40000"/>
            <a:lumOff val="60000"/>
          </a:schemeClr>
        </a:solidFill>
      </dgm:spPr>
      <dgm:t>
        <a:bodyPr/>
        <a:lstStyle/>
        <a:p>
          <a:r>
            <a:rPr lang="en-US" sz="2400" dirty="0" err="1">
              <a:solidFill>
                <a:srgbClr val="002060"/>
              </a:solidFill>
            </a:rPr>
            <a:t>Forudbestemte</a:t>
          </a:r>
          <a:r>
            <a:rPr lang="en-US" sz="2400" dirty="0">
              <a:solidFill>
                <a:srgbClr val="002060"/>
              </a:solidFill>
            </a:rPr>
            <a:t> </a:t>
          </a:r>
          <a:r>
            <a:rPr lang="en-US" sz="2400" dirty="0" err="1">
              <a:solidFill>
                <a:srgbClr val="002060"/>
              </a:solidFill>
            </a:rPr>
            <a:t>Indikatorer</a:t>
          </a:r>
          <a:endParaRPr lang="en-US" sz="2400" dirty="0">
            <a:solidFill>
              <a:srgbClr val="002060"/>
            </a:solidFill>
          </a:endParaRPr>
        </a:p>
      </dgm:t>
    </dgm:pt>
    <dgm:pt modelId="{470F2488-61E9-43CB-BE8E-A705B8F1570B}" type="parTrans" cxnId="{7D31AB70-38C6-4767-B1BE-0C7C03C0B7EE}">
      <dgm:prSet/>
      <dgm:spPr/>
      <dgm:t>
        <a:bodyPr/>
        <a:lstStyle/>
        <a:p>
          <a:endParaRPr lang="da-DK"/>
        </a:p>
      </dgm:t>
    </dgm:pt>
    <dgm:pt modelId="{CA670453-AA9D-461B-9443-2DAB3E0B0F23}" type="sibTrans" cxnId="{7D31AB70-38C6-4767-B1BE-0C7C03C0B7EE}">
      <dgm:prSet/>
      <dgm:spPr/>
      <dgm:t>
        <a:bodyPr/>
        <a:lstStyle/>
        <a:p>
          <a:endParaRPr lang="da-DK"/>
        </a:p>
      </dgm:t>
    </dgm:pt>
    <dgm:pt modelId="{B93597A2-9FCF-418A-AB60-A14820ACDEEB}">
      <dgm:prSet custT="1"/>
      <dgm:spPr>
        <a:solidFill>
          <a:schemeClr val="tx2">
            <a:lumMod val="40000"/>
            <a:lumOff val="60000"/>
          </a:schemeClr>
        </a:solidFill>
      </dgm:spPr>
      <dgm:t>
        <a:bodyPr/>
        <a:lstStyle/>
        <a:p>
          <a:r>
            <a:rPr lang="en-US" sz="2400" dirty="0" err="1">
              <a:solidFill>
                <a:srgbClr val="002060"/>
              </a:solidFill>
            </a:rPr>
            <a:t>Noget</a:t>
          </a:r>
          <a:r>
            <a:rPr lang="en-US" sz="2400" dirty="0">
              <a:solidFill>
                <a:srgbClr val="002060"/>
              </a:solidFill>
            </a:rPr>
            <a:t> der </a:t>
          </a:r>
          <a:r>
            <a:rPr lang="en-US" sz="2400" dirty="0" err="1">
              <a:solidFill>
                <a:srgbClr val="002060"/>
              </a:solidFill>
            </a:rPr>
            <a:t>forklarer</a:t>
          </a:r>
          <a:r>
            <a:rPr lang="en-US" sz="2400" dirty="0">
              <a:solidFill>
                <a:srgbClr val="002060"/>
              </a:solidFill>
            </a:rPr>
            <a:t> </a:t>
          </a:r>
          <a:r>
            <a:rPr lang="en-US" sz="2400" dirty="0" err="1">
              <a:solidFill>
                <a:srgbClr val="002060"/>
              </a:solidFill>
            </a:rPr>
            <a:t>årsagen</a:t>
          </a:r>
          <a:endParaRPr lang="en-US" sz="2400" dirty="0">
            <a:solidFill>
              <a:srgbClr val="002060"/>
            </a:solidFill>
          </a:endParaRPr>
        </a:p>
      </dgm:t>
    </dgm:pt>
    <dgm:pt modelId="{95F52A39-9291-4D82-85F3-95D1F0B7E1C4}" type="parTrans" cxnId="{815BEA2F-CBBE-405B-A979-31A029EEB880}">
      <dgm:prSet/>
      <dgm:spPr/>
      <dgm:t>
        <a:bodyPr/>
        <a:lstStyle/>
        <a:p>
          <a:endParaRPr lang="da-DK"/>
        </a:p>
      </dgm:t>
    </dgm:pt>
    <dgm:pt modelId="{3876BBB9-8E88-468F-8B0E-8465118E3FAA}" type="sibTrans" cxnId="{815BEA2F-CBBE-405B-A979-31A029EEB880}">
      <dgm:prSet/>
      <dgm:spPr/>
      <dgm:t>
        <a:bodyPr/>
        <a:lstStyle/>
        <a:p>
          <a:endParaRPr lang="da-DK"/>
        </a:p>
      </dgm:t>
    </dgm:pt>
    <dgm:pt modelId="{E10C8017-76AC-4275-934C-EA281A7E6CB1}" type="pres">
      <dgm:prSet presAssocID="{70551523-0FDD-4965-A3CE-7D1B3A4B65BE}" presName="linear" presStyleCnt="0">
        <dgm:presLayoutVars>
          <dgm:animLvl val="lvl"/>
          <dgm:resizeHandles val="exact"/>
        </dgm:presLayoutVars>
      </dgm:prSet>
      <dgm:spPr/>
    </dgm:pt>
    <dgm:pt modelId="{2DEE4364-D06E-4BE6-AAC0-CAC95B190C77}" type="pres">
      <dgm:prSet presAssocID="{86B65727-35B5-4076-B2F7-24CC3FBB766E}" presName="parentText" presStyleLbl="node1" presStyleIdx="0" presStyleCnt="8">
        <dgm:presLayoutVars>
          <dgm:chMax val="0"/>
          <dgm:bulletEnabled val="1"/>
        </dgm:presLayoutVars>
      </dgm:prSet>
      <dgm:spPr/>
    </dgm:pt>
    <dgm:pt modelId="{947CD0FB-4D02-4A4B-A8EE-573C4E4C4756}" type="pres">
      <dgm:prSet presAssocID="{3481FD69-E92F-4824-8C5E-2E62C4BC399C}" presName="spacer" presStyleCnt="0"/>
      <dgm:spPr/>
    </dgm:pt>
    <dgm:pt modelId="{18F4F954-E00A-486A-B3D8-7D0F5A9AE471}" type="pres">
      <dgm:prSet presAssocID="{B32931EE-11C4-4204-9947-CB3C061460E0}" presName="parentText" presStyleLbl="node1" presStyleIdx="1" presStyleCnt="8">
        <dgm:presLayoutVars>
          <dgm:chMax val="0"/>
          <dgm:bulletEnabled val="1"/>
        </dgm:presLayoutVars>
      </dgm:prSet>
      <dgm:spPr/>
    </dgm:pt>
    <dgm:pt modelId="{64073A08-3E9C-4169-9C30-B4E624D03672}" type="pres">
      <dgm:prSet presAssocID="{BE9F1392-C914-44C5-8752-B7BFFF840EBF}" presName="spacer" presStyleCnt="0"/>
      <dgm:spPr/>
    </dgm:pt>
    <dgm:pt modelId="{257AEF91-CE78-4302-A9A9-CCE61F67C468}" type="pres">
      <dgm:prSet presAssocID="{565D6575-28E3-4BC7-80BC-CE6C9D1C2EC4}" presName="parentText" presStyleLbl="node1" presStyleIdx="2" presStyleCnt="8">
        <dgm:presLayoutVars>
          <dgm:chMax val="0"/>
          <dgm:bulletEnabled val="1"/>
        </dgm:presLayoutVars>
      </dgm:prSet>
      <dgm:spPr/>
    </dgm:pt>
    <dgm:pt modelId="{A2B559BD-07ED-4E76-8061-39983DB96950}" type="pres">
      <dgm:prSet presAssocID="{02A3C908-B378-46B6-8215-BA0AC1319851}" presName="spacer" presStyleCnt="0"/>
      <dgm:spPr/>
    </dgm:pt>
    <dgm:pt modelId="{FADE304C-FBB0-4AAA-A34E-C859A60F2593}" type="pres">
      <dgm:prSet presAssocID="{A273FFD5-1F15-45E2-A6A0-AD6E9F4B3278}" presName="parentText" presStyleLbl="node1" presStyleIdx="3" presStyleCnt="8">
        <dgm:presLayoutVars>
          <dgm:chMax val="0"/>
          <dgm:bulletEnabled val="1"/>
        </dgm:presLayoutVars>
      </dgm:prSet>
      <dgm:spPr/>
    </dgm:pt>
    <dgm:pt modelId="{D2D3AF27-E3E1-4BF8-90A6-C8620123BED6}" type="pres">
      <dgm:prSet presAssocID="{2C2D572D-CD17-40A8-95F6-275965BDE998}" presName="spacer" presStyleCnt="0"/>
      <dgm:spPr/>
    </dgm:pt>
    <dgm:pt modelId="{BB83DC20-EE52-4C43-A1D9-29EDA9AD97C4}" type="pres">
      <dgm:prSet presAssocID="{17638234-4425-4E81-8C88-D720CCE4BF89}" presName="parentText" presStyleLbl="node1" presStyleIdx="4" presStyleCnt="8">
        <dgm:presLayoutVars>
          <dgm:chMax val="0"/>
          <dgm:bulletEnabled val="1"/>
        </dgm:presLayoutVars>
      </dgm:prSet>
      <dgm:spPr/>
    </dgm:pt>
    <dgm:pt modelId="{C180C020-CF57-4C37-9DFE-1D4A6ED1D084}" type="pres">
      <dgm:prSet presAssocID="{B6C45F2E-031D-43DF-A95E-1929D5F14B59}" presName="spacer" presStyleCnt="0"/>
      <dgm:spPr/>
    </dgm:pt>
    <dgm:pt modelId="{3E63C643-ED49-4588-AF5B-C3B5FBAD5127}" type="pres">
      <dgm:prSet presAssocID="{89CB56BB-3E64-4EFD-8B58-CE7DDD4E0BFA}" presName="parentText" presStyleLbl="node1" presStyleIdx="5" presStyleCnt="8">
        <dgm:presLayoutVars>
          <dgm:chMax val="0"/>
          <dgm:bulletEnabled val="1"/>
        </dgm:presLayoutVars>
      </dgm:prSet>
      <dgm:spPr/>
    </dgm:pt>
    <dgm:pt modelId="{2024A35C-EDDA-4BD5-9EE0-EFC4E02A0D11}" type="pres">
      <dgm:prSet presAssocID="{F1BBF632-FCFD-4C16-948F-6E2E9A98F5AA}" presName="spacer" presStyleCnt="0"/>
      <dgm:spPr/>
    </dgm:pt>
    <dgm:pt modelId="{6D7BF8D9-2B39-40C0-9F71-0857DC61FA26}" type="pres">
      <dgm:prSet presAssocID="{B93597A2-9FCF-418A-AB60-A14820ACDEEB}" presName="parentText" presStyleLbl="node1" presStyleIdx="6" presStyleCnt="8">
        <dgm:presLayoutVars>
          <dgm:chMax val="0"/>
          <dgm:bulletEnabled val="1"/>
        </dgm:presLayoutVars>
      </dgm:prSet>
      <dgm:spPr/>
    </dgm:pt>
    <dgm:pt modelId="{B6E96471-B2E7-4400-A6BE-9C4A7E13AA3C}" type="pres">
      <dgm:prSet presAssocID="{3876BBB9-8E88-468F-8B0E-8465118E3FAA}" presName="spacer" presStyleCnt="0"/>
      <dgm:spPr/>
    </dgm:pt>
    <dgm:pt modelId="{432A44BF-19DD-4DB6-9E6D-2E980935720E}" type="pres">
      <dgm:prSet presAssocID="{54E0B926-83A3-4F75-B6F6-4D55A8D9C218}" presName="parentText" presStyleLbl="node1" presStyleIdx="7" presStyleCnt="8">
        <dgm:presLayoutVars>
          <dgm:chMax val="0"/>
          <dgm:bulletEnabled val="1"/>
        </dgm:presLayoutVars>
      </dgm:prSet>
      <dgm:spPr/>
    </dgm:pt>
  </dgm:ptLst>
  <dgm:cxnLst>
    <dgm:cxn modelId="{53601816-DE95-430F-92AE-13D241AB4268}" type="presOf" srcId="{17638234-4425-4E81-8C88-D720CCE4BF89}" destId="{BB83DC20-EE52-4C43-A1D9-29EDA9AD97C4}" srcOrd="0" destOrd="0" presId="urn:microsoft.com/office/officeart/2005/8/layout/vList2"/>
    <dgm:cxn modelId="{8E67522F-8CDC-4778-AEA7-A6D369EA8514}" type="presOf" srcId="{A273FFD5-1F15-45E2-A6A0-AD6E9F4B3278}" destId="{FADE304C-FBB0-4AAA-A34E-C859A60F2593}" srcOrd="0" destOrd="0" presId="urn:microsoft.com/office/officeart/2005/8/layout/vList2"/>
    <dgm:cxn modelId="{815BEA2F-CBBE-405B-A979-31A029EEB880}" srcId="{70551523-0FDD-4965-A3CE-7D1B3A4B65BE}" destId="{B93597A2-9FCF-418A-AB60-A14820ACDEEB}" srcOrd="6" destOrd="0" parTransId="{95F52A39-9291-4D82-85F3-95D1F0B7E1C4}" sibTransId="{3876BBB9-8E88-468F-8B0E-8465118E3FAA}"/>
    <dgm:cxn modelId="{BC876B30-73E0-4B4F-8088-EF36AFE6640E}" type="presOf" srcId="{86B65727-35B5-4076-B2F7-24CC3FBB766E}" destId="{2DEE4364-D06E-4BE6-AAC0-CAC95B190C77}" srcOrd="0" destOrd="0" presId="urn:microsoft.com/office/officeart/2005/8/layout/vList2"/>
    <dgm:cxn modelId="{C46A4441-0A14-4C66-9351-2D7AA13240CD}" srcId="{70551523-0FDD-4965-A3CE-7D1B3A4B65BE}" destId="{17638234-4425-4E81-8C88-D720CCE4BF89}" srcOrd="4" destOrd="0" parTransId="{68163352-F8E4-4693-9480-FCCC4E46E7D7}" sibTransId="{B6C45F2E-031D-43DF-A95E-1929D5F14B59}"/>
    <dgm:cxn modelId="{E2CB6C58-8391-44A2-9B75-7B664BB2BAB3}" type="presOf" srcId="{565D6575-28E3-4BC7-80BC-CE6C9D1C2EC4}" destId="{257AEF91-CE78-4302-A9A9-CCE61F67C468}" srcOrd="0" destOrd="0" presId="urn:microsoft.com/office/officeart/2005/8/layout/vList2"/>
    <dgm:cxn modelId="{7D31AB70-38C6-4767-B1BE-0C7C03C0B7EE}" srcId="{70551523-0FDD-4965-A3CE-7D1B3A4B65BE}" destId="{54E0B926-83A3-4F75-B6F6-4D55A8D9C218}" srcOrd="7" destOrd="0" parTransId="{470F2488-61E9-43CB-BE8E-A705B8F1570B}" sibTransId="{CA670453-AA9D-461B-9443-2DAB3E0B0F23}"/>
    <dgm:cxn modelId="{6369FE7C-B82E-4BE9-B8E0-AB99689C257A}" type="presOf" srcId="{B32931EE-11C4-4204-9947-CB3C061460E0}" destId="{18F4F954-E00A-486A-B3D8-7D0F5A9AE471}" srcOrd="0" destOrd="0" presId="urn:microsoft.com/office/officeart/2005/8/layout/vList2"/>
    <dgm:cxn modelId="{6D43F68F-F2C0-42DE-AC25-B02CE0F7FFA9}" type="presOf" srcId="{70551523-0FDD-4965-A3CE-7D1B3A4B65BE}" destId="{E10C8017-76AC-4275-934C-EA281A7E6CB1}" srcOrd="0" destOrd="0" presId="urn:microsoft.com/office/officeart/2005/8/layout/vList2"/>
    <dgm:cxn modelId="{9CE7429C-4BA0-449A-9D9D-001F398BBBA9}" type="presOf" srcId="{54E0B926-83A3-4F75-B6F6-4D55A8D9C218}" destId="{432A44BF-19DD-4DB6-9E6D-2E980935720E}" srcOrd="0" destOrd="0" presId="urn:microsoft.com/office/officeart/2005/8/layout/vList2"/>
    <dgm:cxn modelId="{2110EFA4-9612-4D0D-965C-32553070BE2E}" srcId="{70551523-0FDD-4965-A3CE-7D1B3A4B65BE}" destId="{B32931EE-11C4-4204-9947-CB3C061460E0}" srcOrd="1" destOrd="0" parTransId="{1C1A31F7-6875-451F-A79D-06616B1B0FEB}" sibTransId="{BE9F1392-C914-44C5-8752-B7BFFF840EBF}"/>
    <dgm:cxn modelId="{481961A7-544D-43B3-9D0A-6186969CCABC}" srcId="{70551523-0FDD-4965-A3CE-7D1B3A4B65BE}" destId="{A273FFD5-1F15-45E2-A6A0-AD6E9F4B3278}" srcOrd="3" destOrd="0" parTransId="{FEBD0F82-28EA-43E3-B0E8-1000CDAD0D56}" sibTransId="{2C2D572D-CD17-40A8-95F6-275965BDE998}"/>
    <dgm:cxn modelId="{BEBDFAC5-AB85-42E5-A412-28A3984748A0}" type="presOf" srcId="{89CB56BB-3E64-4EFD-8B58-CE7DDD4E0BFA}" destId="{3E63C643-ED49-4588-AF5B-C3B5FBAD5127}" srcOrd="0" destOrd="0" presId="urn:microsoft.com/office/officeart/2005/8/layout/vList2"/>
    <dgm:cxn modelId="{1372EACD-29E7-46AC-97CB-BF2E1DC98C99}" srcId="{70551523-0FDD-4965-A3CE-7D1B3A4B65BE}" destId="{86B65727-35B5-4076-B2F7-24CC3FBB766E}" srcOrd="0" destOrd="0" parTransId="{A53EC21C-814A-4C85-A45F-D67DF7982671}" sibTransId="{3481FD69-E92F-4824-8C5E-2E62C4BC399C}"/>
    <dgm:cxn modelId="{520116E2-9756-4130-92FE-C1A84710013C}" type="presOf" srcId="{B93597A2-9FCF-418A-AB60-A14820ACDEEB}" destId="{6D7BF8D9-2B39-40C0-9F71-0857DC61FA26}" srcOrd="0" destOrd="0" presId="urn:microsoft.com/office/officeart/2005/8/layout/vList2"/>
    <dgm:cxn modelId="{3EA7DAED-AF98-4BB6-B75F-8080C8AD120B}" srcId="{70551523-0FDD-4965-A3CE-7D1B3A4B65BE}" destId="{565D6575-28E3-4BC7-80BC-CE6C9D1C2EC4}" srcOrd="2" destOrd="0" parTransId="{9D2A0E13-4184-466B-9773-2CCFEF6754E2}" sibTransId="{02A3C908-B378-46B6-8215-BA0AC1319851}"/>
    <dgm:cxn modelId="{7D1558F0-841D-4488-A5E1-E91E22D1D733}" srcId="{70551523-0FDD-4965-A3CE-7D1B3A4B65BE}" destId="{89CB56BB-3E64-4EFD-8B58-CE7DDD4E0BFA}" srcOrd="5" destOrd="0" parTransId="{3CE2E0F4-C496-499E-904E-9B88DB342251}" sibTransId="{F1BBF632-FCFD-4C16-948F-6E2E9A98F5AA}"/>
    <dgm:cxn modelId="{42230E22-D6FC-4D3D-948D-13709E104CB9}" type="presParOf" srcId="{E10C8017-76AC-4275-934C-EA281A7E6CB1}" destId="{2DEE4364-D06E-4BE6-AAC0-CAC95B190C77}" srcOrd="0" destOrd="0" presId="urn:microsoft.com/office/officeart/2005/8/layout/vList2"/>
    <dgm:cxn modelId="{4B0D857C-9F83-46A2-9526-9FBB5E01522B}" type="presParOf" srcId="{E10C8017-76AC-4275-934C-EA281A7E6CB1}" destId="{947CD0FB-4D02-4A4B-A8EE-573C4E4C4756}" srcOrd="1" destOrd="0" presId="urn:microsoft.com/office/officeart/2005/8/layout/vList2"/>
    <dgm:cxn modelId="{2D3C9BDB-EA6D-440C-A8ED-1475FF7B9C2F}" type="presParOf" srcId="{E10C8017-76AC-4275-934C-EA281A7E6CB1}" destId="{18F4F954-E00A-486A-B3D8-7D0F5A9AE471}" srcOrd="2" destOrd="0" presId="urn:microsoft.com/office/officeart/2005/8/layout/vList2"/>
    <dgm:cxn modelId="{0BF3F5AB-19C7-417F-89C3-215975FE385C}" type="presParOf" srcId="{E10C8017-76AC-4275-934C-EA281A7E6CB1}" destId="{64073A08-3E9C-4169-9C30-B4E624D03672}" srcOrd="3" destOrd="0" presId="urn:microsoft.com/office/officeart/2005/8/layout/vList2"/>
    <dgm:cxn modelId="{27B7E87E-64C8-47A5-A1F7-45C0654815B7}" type="presParOf" srcId="{E10C8017-76AC-4275-934C-EA281A7E6CB1}" destId="{257AEF91-CE78-4302-A9A9-CCE61F67C468}" srcOrd="4" destOrd="0" presId="urn:microsoft.com/office/officeart/2005/8/layout/vList2"/>
    <dgm:cxn modelId="{270AAB52-418E-498B-88E3-7DCF6B4630FF}" type="presParOf" srcId="{E10C8017-76AC-4275-934C-EA281A7E6CB1}" destId="{A2B559BD-07ED-4E76-8061-39983DB96950}" srcOrd="5" destOrd="0" presId="urn:microsoft.com/office/officeart/2005/8/layout/vList2"/>
    <dgm:cxn modelId="{C06E3CD5-A97A-48E2-B0F2-13AEB58B031D}" type="presParOf" srcId="{E10C8017-76AC-4275-934C-EA281A7E6CB1}" destId="{FADE304C-FBB0-4AAA-A34E-C859A60F2593}" srcOrd="6" destOrd="0" presId="urn:microsoft.com/office/officeart/2005/8/layout/vList2"/>
    <dgm:cxn modelId="{BAA24BF3-20BE-420B-8257-CBC9668E7496}" type="presParOf" srcId="{E10C8017-76AC-4275-934C-EA281A7E6CB1}" destId="{D2D3AF27-E3E1-4BF8-90A6-C8620123BED6}" srcOrd="7" destOrd="0" presId="urn:microsoft.com/office/officeart/2005/8/layout/vList2"/>
    <dgm:cxn modelId="{A5CFD9E8-07A2-43C8-A177-FA2EF0F53FB3}" type="presParOf" srcId="{E10C8017-76AC-4275-934C-EA281A7E6CB1}" destId="{BB83DC20-EE52-4C43-A1D9-29EDA9AD97C4}" srcOrd="8" destOrd="0" presId="urn:microsoft.com/office/officeart/2005/8/layout/vList2"/>
    <dgm:cxn modelId="{208571EB-B19A-4FCA-8FA6-A1AFA361BDC7}" type="presParOf" srcId="{E10C8017-76AC-4275-934C-EA281A7E6CB1}" destId="{C180C020-CF57-4C37-9DFE-1D4A6ED1D084}" srcOrd="9" destOrd="0" presId="urn:microsoft.com/office/officeart/2005/8/layout/vList2"/>
    <dgm:cxn modelId="{A80C993C-6F8A-4E94-A074-34537E77F49C}" type="presParOf" srcId="{E10C8017-76AC-4275-934C-EA281A7E6CB1}" destId="{3E63C643-ED49-4588-AF5B-C3B5FBAD5127}" srcOrd="10" destOrd="0" presId="urn:microsoft.com/office/officeart/2005/8/layout/vList2"/>
    <dgm:cxn modelId="{F476E949-6A66-4ACB-9891-F997F23D5102}" type="presParOf" srcId="{E10C8017-76AC-4275-934C-EA281A7E6CB1}" destId="{2024A35C-EDDA-4BD5-9EE0-EFC4E02A0D11}" srcOrd="11" destOrd="0" presId="urn:microsoft.com/office/officeart/2005/8/layout/vList2"/>
    <dgm:cxn modelId="{9A953CE1-5A9A-4F00-8EE5-21E10F8A5BF8}" type="presParOf" srcId="{E10C8017-76AC-4275-934C-EA281A7E6CB1}" destId="{6D7BF8D9-2B39-40C0-9F71-0857DC61FA26}" srcOrd="12" destOrd="0" presId="urn:microsoft.com/office/officeart/2005/8/layout/vList2"/>
    <dgm:cxn modelId="{47B2A77E-51FF-4748-AE40-A0818B145FC7}" type="presParOf" srcId="{E10C8017-76AC-4275-934C-EA281A7E6CB1}" destId="{B6E96471-B2E7-4400-A6BE-9C4A7E13AA3C}" srcOrd="13" destOrd="0" presId="urn:microsoft.com/office/officeart/2005/8/layout/vList2"/>
    <dgm:cxn modelId="{2C0EE8D8-4CE8-47A5-AFAE-958CF5CEC2A2}" type="presParOf" srcId="{E10C8017-76AC-4275-934C-EA281A7E6CB1}" destId="{432A44BF-19DD-4DB6-9E6D-2E980935720E}" srcOrd="14" destOrd="0" presId="urn:microsoft.com/office/officeart/2005/8/layout/vList2"/>
  </dgm:cxnLst>
  <dgm:bg>
    <a:solidFill>
      <a:schemeClr val="accent1">
        <a:lumMod val="40000"/>
        <a:lumOff val="6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059256-83D0-458F-9C6A-D8441BA2EBA2}" type="doc">
      <dgm:prSet loTypeId="urn:microsoft.com/office/officeart/2005/8/layout/process4" loCatId="process" qsTypeId="urn:microsoft.com/office/officeart/2005/8/quickstyle/simple1#60" qsCatId="simple" csTypeId="urn:microsoft.com/office/officeart/2005/8/colors/colorful1#1" csCatId="colorful" phldr="1"/>
      <dgm:spPr/>
      <dgm:t>
        <a:bodyPr/>
        <a:lstStyle/>
        <a:p>
          <a:endParaRPr lang="en-US"/>
        </a:p>
      </dgm:t>
    </dgm:pt>
    <dgm:pt modelId="{77FC88E8-37EF-437A-88CC-10FB59060EFA}">
      <dgm:prSet custT="1"/>
      <dgm:spPr>
        <a:solidFill>
          <a:schemeClr val="accent1">
            <a:lumMod val="40000"/>
            <a:lumOff val="60000"/>
          </a:schemeClr>
        </a:solidFill>
      </dgm:spPr>
      <dgm:t>
        <a:bodyPr/>
        <a:lstStyle/>
        <a:p>
          <a:r>
            <a:rPr lang="da-DK" sz="2800" dirty="0">
              <a:solidFill>
                <a:srgbClr val="002060"/>
              </a:solidFill>
            </a:rPr>
            <a:t>I bestemmer selv hvordan koderne skal kategoriseres, og der behøver ikke være et system herfor. Man kan f.eks. inddele efter:</a:t>
          </a:r>
          <a:endParaRPr lang="en-US" sz="2800" dirty="0">
            <a:solidFill>
              <a:srgbClr val="002060"/>
            </a:solidFill>
          </a:endParaRPr>
        </a:p>
      </dgm:t>
    </dgm:pt>
    <dgm:pt modelId="{5493198C-6198-4048-8D35-9100548092F9}" type="parTrans" cxnId="{FBDE1CC2-88FD-4183-8269-CE6D3A887E9F}">
      <dgm:prSet/>
      <dgm:spPr/>
      <dgm:t>
        <a:bodyPr/>
        <a:lstStyle/>
        <a:p>
          <a:endParaRPr lang="en-US"/>
        </a:p>
      </dgm:t>
    </dgm:pt>
    <dgm:pt modelId="{3C777A27-D6CF-4DC3-B99F-2F0802BC3036}" type="sibTrans" cxnId="{FBDE1CC2-88FD-4183-8269-CE6D3A887E9F}">
      <dgm:prSet/>
      <dgm:spPr/>
      <dgm:t>
        <a:bodyPr/>
        <a:lstStyle/>
        <a:p>
          <a:endParaRPr lang="en-US"/>
        </a:p>
      </dgm:t>
    </dgm:pt>
    <dgm:pt modelId="{F280D6F3-77DF-4282-ADCF-3FFCE9C0B54E}">
      <dgm:prSet custT="1"/>
      <dgm:spPr/>
      <dgm:t>
        <a:bodyPr/>
        <a:lstStyle/>
        <a:p>
          <a:r>
            <a:rPr lang="en-US" sz="2800" dirty="0" err="1">
              <a:solidFill>
                <a:srgbClr val="002060"/>
              </a:solidFill>
            </a:rPr>
            <a:t>Værdier</a:t>
          </a:r>
          <a:endParaRPr lang="en-US" sz="2800" dirty="0">
            <a:solidFill>
              <a:srgbClr val="002060"/>
            </a:solidFill>
          </a:endParaRPr>
        </a:p>
      </dgm:t>
    </dgm:pt>
    <dgm:pt modelId="{6657EA0B-0C60-432D-BBC9-608195B7756C}" type="parTrans" cxnId="{937297D4-E94F-4D6A-81D4-EC6A9C73F800}">
      <dgm:prSet/>
      <dgm:spPr/>
      <dgm:t>
        <a:bodyPr/>
        <a:lstStyle/>
        <a:p>
          <a:endParaRPr lang="en-US"/>
        </a:p>
      </dgm:t>
    </dgm:pt>
    <dgm:pt modelId="{3646F9D8-F459-4D82-971D-4A3BD4F7CD91}" type="sibTrans" cxnId="{937297D4-E94F-4D6A-81D4-EC6A9C73F800}">
      <dgm:prSet/>
      <dgm:spPr/>
      <dgm:t>
        <a:bodyPr/>
        <a:lstStyle/>
        <a:p>
          <a:endParaRPr lang="en-US"/>
        </a:p>
      </dgm:t>
    </dgm:pt>
    <dgm:pt modelId="{E5C944EA-6C68-444A-AC93-A161BAEB31B3}">
      <dgm:prSet custT="1"/>
      <dgm:spPr>
        <a:solidFill>
          <a:schemeClr val="accent5">
            <a:lumMod val="20000"/>
            <a:lumOff val="80000"/>
            <a:alpha val="90000"/>
          </a:schemeClr>
        </a:solidFill>
      </dgm:spPr>
      <dgm:t>
        <a:bodyPr/>
        <a:lstStyle/>
        <a:p>
          <a:r>
            <a:rPr lang="da-DK" sz="2800" dirty="0">
              <a:solidFill>
                <a:srgbClr val="002060"/>
              </a:solidFill>
            </a:rPr>
            <a:t>Processer</a:t>
          </a:r>
          <a:endParaRPr lang="en-US" sz="2800" dirty="0">
            <a:solidFill>
              <a:srgbClr val="002060"/>
            </a:solidFill>
          </a:endParaRPr>
        </a:p>
      </dgm:t>
    </dgm:pt>
    <dgm:pt modelId="{B764A1BD-FD95-4104-BDD7-9776C84AFCD3}" type="parTrans" cxnId="{3156EB15-B4E2-4737-8D90-A47390238A1A}">
      <dgm:prSet/>
      <dgm:spPr/>
      <dgm:t>
        <a:bodyPr/>
        <a:lstStyle/>
        <a:p>
          <a:endParaRPr lang="en-US"/>
        </a:p>
      </dgm:t>
    </dgm:pt>
    <dgm:pt modelId="{CD056076-9BC8-46AA-8427-4E1CABD20890}" type="sibTrans" cxnId="{3156EB15-B4E2-4737-8D90-A47390238A1A}">
      <dgm:prSet/>
      <dgm:spPr/>
      <dgm:t>
        <a:bodyPr/>
        <a:lstStyle/>
        <a:p>
          <a:endParaRPr lang="en-US"/>
        </a:p>
      </dgm:t>
    </dgm:pt>
    <dgm:pt modelId="{0EA2CE35-EC9F-4448-93CE-323A0096943F}">
      <dgm:prSet custT="1"/>
      <dgm:spPr>
        <a:solidFill>
          <a:schemeClr val="accent5">
            <a:lumMod val="40000"/>
            <a:lumOff val="60000"/>
            <a:alpha val="90000"/>
          </a:schemeClr>
        </a:solidFill>
      </dgm:spPr>
      <dgm:t>
        <a:bodyPr/>
        <a:lstStyle/>
        <a:p>
          <a:r>
            <a:rPr lang="da-DK" sz="2800" dirty="0">
              <a:solidFill>
                <a:srgbClr val="002060"/>
              </a:solidFill>
            </a:rPr>
            <a:t>Forskelle</a:t>
          </a:r>
          <a:endParaRPr lang="en-US" sz="2800" dirty="0">
            <a:solidFill>
              <a:srgbClr val="002060"/>
            </a:solidFill>
          </a:endParaRPr>
        </a:p>
      </dgm:t>
    </dgm:pt>
    <dgm:pt modelId="{9C0D070C-8C58-434A-B652-21DB9FE9844D}" type="parTrans" cxnId="{E19DD7D7-BCC8-4835-B4A9-3859A63D5A45}">
      <dgm:prSet/>
      <dgm:spPr/>
      <dgm:t>
        <a:bodyPr/>
        <a:lstStyle/>
        <a:p>
          <a:endParaRPr lang="en-US"/>
        </a:p>
      </dgm:t>
    </dgm:pt>
    <dgm:pt modelId="{CD12E7C3-A4E4-4A60-8CE9-010B34D429F5}" type="sibTrans" cxnId="{E19DD7D7-BCC8-4835-B4A9-3859A63D5A45}">
      <dgm:prSet/>
      <dgm:spPr/>
      <dgm:t>
        <a:bodyPr/>
        <a:lstStyle/>
        <a:p>
          <a:endParaRPr lang="en-US"/>
        </a:p>
      </dgm:t>
    </dgm:pt>
    <dgm:pt modelId="{EBD8951A-704F-4FF9-891D-95E9F5BE44CA}">
      <dgm:prSet custT="1"/>
      <dgm:spPr>
        <a:solidFill>
          <a:schemeClr val="accent1">
            <a:lumMod val="60000"/>
            <a:lumOff val="40000"/>
          </a:schemeClr>
        </a:solidFill>
      </dgm:spPr>
      <dgm:t>
        <a:bodyPr/>
        <a:lstStyle/>
        <a:p>
          <a:r>
            <a:rPr lang="da-DK" sz="2800" dirty="0">
              <a:solidFill>
                <a:srgbClr val="002060"/>
              </a:solidFill>
            </a:rPr>
            <a:t>Et eksempel på inddelte koder</a:t>
          </a:r>
          <a:endParaRPr lang="en-US" sz="2800" dirty="0">
            <a:solidFill>
              <a:srgbClr val="002060"/>
            </a:solidFill>
          </a:endParaRPr>
        </a:p>
      </dgm:t>
    </dgm:pt>
    <dgm:pt modelId="{DBF71BBD-0381-4CA5-A753-A1D653B093EE}" type="parTrans" cxnId="{31C8B423-CD16-4ECF-86BF-0312C65D7F27}">
      <dgm:prSet/>
      <dgm:spPr/>
      <dgm:t>
        <a:bodyPr/>
        <a:lstStyle/>
        <a:p>
          <a:endParaRPr lang="en-US"/>
        </a:p>
      </dgm:t>
    </dgm:pt>
    <dgm:pt modelId="{4E6564F3-484E-46C5-A374-5D4415ADE6A5}" type="sibTrans" cxnId="{31C8B423-CD16-4ECF-86BF-0312C65D7F27}">
      <dgm:prSet/>
      <dgm:spPr/>
      <dgm:t>
        <a:bodyPr/>
        <a:lstStyle/>
        <a:p>
          <a:endParaRPr lang="en-US"/>
        </a:p>
      </dgm:t>
    </dgm:pt>
    <dgm:pt modelId="{FEFCE142-A24B-440D-8F0F-977DB8A35B95}">
      <dgm:prSet custT="1"/>
      <dgm:spPr>
        <a:solidFill>
          <a:schemeClr val="accent3">
            <a:lumMod val="60000"/>
            <a:lumOff val="40000"/>
            <a:alpha val="90000"/>
          </a:schemeClr>
        </a:solidFill>
      </dgm:spPr>
      <dgm:t>
        <a:bodyPr/>
        <a:lstStyle/>
        <a:p>
          <a:pPr>
            <a:spcAft>
              <a:spcPts val="0"/>
            </a:spcAft>
          </a:pPr>
          <a:r>
            <a:rPr lang="da-DK" sz="2000" u="sng" dirty="0">
              <a:solidFill>
                <a:srgbClr val="002060"/>
              </a:solidFill>
            </a:rPr>
            <a:t>Adaption </a:t>
          </a:r>
        </a:p>
        <a:p>
          <a:pPr>
            <a:spcAft>
              <a:spcPts val="0"/>
            </a:spcAft>
          </a:pPr>
          <a:r>
            <a:rPr lang="da-DK" sz="2000" dirty="0">
              <a:solidFill>
                <a:srgbClr val="002060"/>
              </a:solidFill>
            </a:rPr>
            <a:t>Opdatere regelsæt, ændre skemaer, nye rutiner</a:t>
          </a:r>
          <a:endParaRPr lang="en-US" sz="2000" dirty="0">
            <a:solidFill>
              <a:srgbClr val="002060"/>
            </a:solidFill>
          </a:endParaRPr>
        </a:p>
      </dgm:t>
    </dgm:pt>
    <dgm:pt modelId="{892BBA7D-7398-4D6C-B099-935FC4AFFB07}" type="parTrans" cxnId="{331EAC55-41B4-4071-9D87-EEA4061DE44D}">
      <dgm:prSet/>
      <dgm:spPr/>
      <dgm:t>
        <a:bodyPr/>
        <a:lstStyle/>
        <a:p>
          <a:endParaRPr lang="en-US"/>
        </a:p>
      </dgm:t>
    </dgm:pt>
    <dgm:pt modelId="{C0311154-5B9C-45F2-982A-629D549371C2}" type="sibTrans" cxnId="{331EAC55-41B4-4071-9D87-EEA4061DE44D}">
      <dgm:prSet/>
      <dgm:spPr/>
      <dgm:t>
        <a:bodyPr/>
        <a:lstStyle/>
        <a:p>
          <a:endParaRPr lang="en-US"/>
        </a:p>
      </dgm:t>
    </dgm:pt>
    <dgm:pt modelId="{85926EBB-C2A0-45E5-A5B9-8E86CE3352B4}">
      <dgm:prSet custT="1"/>
      <dgm:spPr/>
      <dgm:t>
        <a:bodyPr/>
        <a:lstStyle/>
        <a:p>
          <a:pPr>
            <a:spcAft>
              <a:spcPts val="0"/>
            </a:spcAft>
          </a:pPr>
          <a:r>
            <a:rPr lang="da-DK" sz="2000" u="sng" dirty="0">
              <a:solidFill>
                <a:srgbClr val="002060"/>
              </a:solidFill>
            </a:rPr>
            <a:t>Problemløsning</a:t>
          </a:r>
          <a:r>
            <a:rPr lang="da-DK" sz="2000" dirty="0">
              <a:solidFill>
                <a:srgbClr val="002060"/>
              </a:solidFill>
            </a:rPr>
            <a:t> </a:t>
          </a:r>
        </a:p>
        <a:p>
          <a:pPr>
            <a:spcAft>
              <a:spcPts val="0"/>
            </a:spcAft>
          </a:pPr>
          <a:r>
            <a:rPr lang="da-DK" sz="2000" dirty="0">
              <a:solidFill>
                <a:srgbClr val="002060"/>
              </a:solidFill>
            </a:rPr>
            <a:t>Finde og løse problemer hurtigt, hurtigt alarm system</a:t>
          </a:r>
          <a:endParaRPr lang="en-US" sz="2000" dirty="0">
            <a:solidFill>
              <a:srgbClr val="002060"/>
            </a:solidFill>
          </a:endParaRPr>
        </a:p>
      </dgm:t>
    </dgm:pt>
    <dgm:pt modelId="{9162BBBF-D59E-437B-BE93-727C1ABD0F8D}" type="parTrans" cxnId="{14B197CE-0C71-4ABF-87BE-A5B3790E7AEF}">
      <dgm:prSet/>
      <dgm:spPr/>
      <dgm:t>
        <a:bodyPr/>
        <a:lstStyle/>
        <a:p>
          <a:endParaRPr lang="en-US"/>
        </a:p>
      </dgm:t>
    </dgm:pt>
    <dgm:pt modelId="{171567F3-9433-410C-B83A-FD2D104EE964}" type="sibTrans" cxnId="{14B197CE-0C71-4ABF-87BE-A5B3790E7AEF}">
      <dgm:prSet/>
      <dgm:spPr/>
      <dgm:t>
        <a:bodyPr/>
        <a:lstStyle/>
        <a:p>
          <a:endParaRPr lang="en-US"/>
        </a:p>
      </dgm:t>
    </dgm:pt>
    <dgm:pt modelId="{82CD7600-AC30-4AF1-A8F4-B57778DC3D7D}">
      <dgm:prSet custT="1"/>
      <dgm:spPr>
        <a:solidFill>
          <a:schemeClr val="accent5">
            <a:lumMod val="20000"/>
            <a:lumOff val="80000"/>
            <a:alpha val="90000"/>
          </a:schemeClr>
        </a:solidFill>
      </dgm:spPr>
      <dgm:t>
        <a:bodyPr/>
        <a:lstStyle/>
        <a:p>
          <a:r>
            <a:rPr lang="da-DK" sz="2000" u="sng" dirty="0">
              <a:solidFill>
                <a:srgbClr val="002060"/>
              </a:solidFill>
            </a:rPr>
            <a:t>Undersøge</a:t>
          </a:r>
          <a:r>
            <a:rPr lang="da-DK" sz="2000" dirty="0">
              <a:solidFill>
                <a:srgbClr val="002060"/>
              </a:solidFill>
            </a:rPr>
            <a:t> </a:t>
          </a:r>
          <a:r>
            <a:rPr lang="da-DK" sz="2000" u="sng" dirty="0">
              <a:solidFill>
                <a:srgbClr val="002060"/>
              </a:solidFill>
            </a:rPr>
            <a:t>Information</a:t>
          </a:r>
          <a:r>
            <a:rPr lang="da-DK" sz="2000" dirty="0">
              <a:solidFill>
                <a:srgbClr val="002060"/>
              </a:solidFill>
            </a:rPr>
            <a:t> Tale med kolleger, læse artikler, holde møder </a:t>
          </a:r>
          <a:endParaRPr lang="en-US" sz="2000" dirty="0">
            <a:solidFill>
              <a:srgbClr val="002060"/>
            </a:solidFill>
          </a:endParaRPr>
        </a:p>
      </dgm:t>
    </dgm:pt>
    <dgm:pt modelId="{FC0C697D-25DD-47BA-849B-054F315298AB}" type="parTrans" cxnId="{18E11909-3A52-4265-B8D9-56D53DDB8FBB}">
      <dgm:prSet/>
      <dgm:spPr/>
      <dgm:t>
        <a:bodyPr/>
        <a:lstStyle/>
        <a:p>
          <a:endParaRPr lang="en-US"/>
        </a:p>
      </dgm:t>
    </dgm:pt>
    <dgm:pt modelId="{B87963ED-7D35-4955-8F71-4B311E3695CD}" type="sibTrans" cxnId="{18E11909-3A52-4265-B8D9-56D53DDB8FBB}">
      <dgm:prSet/>
      <dgm:spPr/>
      <dgm:t>
        <a:bodyPr/>
        <a:lstStyle/>
        <a:p>
          <a:endParaRPr lang="en-US"/>
        </a:p>
      </dgm:t>
    </dgm:pt>
    <dgm:pt modelId="{1497B265-EF0C-4A08-9CE8-86F5B8A86F05}" type="pres">
      <dgm:prSet presAssocID="{11059256-83D0-458F-9C6A-D8441BA2EBA2}" presName="Name0" presStyleCnt="0">
        <dgm:presLayoutVars>
          <dgm:dir/>
          <dgm:animLvl val="lvl"/>
          <dgm:resizeHandles val="exact"/>
        </dgm:presLayoutVars>
      </dgm:prSet>
      <dgm:spPr/>
    </dgm:pt>
    <dgm:pt modelId="{B9931BE7-054C-4F95-82E7-6551BDEF040C}" type="pres">
      <dgm:prSet presAssocID="{EBD8951A-704F-4FF9-891D-95E9F5BE44CA}" presName="boxAndChildren" presStyleCnt="0"/>
      <dgm:spPr/>
    </dgm:pt>
    <dgm:pt modelId="{74B7C246-8190-434A-B898-521236EADC54}" type="pres">
      <dgm:prSet presAssocID="{EBD8951A-704F-4FF9-891D-95E9F5BE44CA}" presName="parentTextBox" presStyleLbl="node1" presStyleIdx="0" presStyleCnt="2"/>
      <dgm:spPr/>
    </dgm:pt>
    <dgm:pt modelId="{02983726-D947-4197-8E25-96AC230F2148}" type="pres">
      <dgm:prSet presAssocID="{EBD8951A-704F-4FF9-891D-95E9F5BE44CA}" presName="entireBox" presStyleLbl="node1" presStyleIdx="0" presStyleCnt="2"/>
      <dgm:spPr/>
    </dgm:pt>
    <dgm:pt modelId="{C43BA407-81BC-46B0-B5F9-01B0D1CF27A6}" type="pres">
      <dgm:prSet presAssocID="{EBD8951A-704F-4FF9-891D-95E9F5BE44CA}" presName="descendantBox" presStyleCnt="0"/>
      <dgm:spPr/>
    </dgm:pt>
    <dgm:pt modelId="{8C12FE83-C97A-4EC1-A191-855796B775FB}" type="pres">
      <dgm:prSet presAssocID="{FEFCE142-A24B-440D-8F0F-977DB8A35B95}" presName="childTextBox" presStyleLbl="fgAccFollowNode1" presStyleIdx="0" presStyleCnt="6">
        <dgm:presLayoutVars>
          <dgm:bulletEnabled val="1"/>
        </dgm:presLayoutVars>
      </dgm:prSet>
      <dgm:spPr/>
    </dgm:pt>
    <dgm:pt modelId="{41AEB624-6A6C-4F6C-8B4D-A598EBF6610A}" type="pres">
      <dgm:prSet presAssocID="{85926EBB-C2A0-45E5-A5B9-8E86CE3352B4}" presName="childTextBox" presStyleLbl="fgAccFollowNode1" presStyleIdx="1" presStyleCnt="6" custScaleX="90697">
        <dgm:presLayoutVars>
          <dgm:bulletEnabled val="1"/>
        </dgm:presLayoutVars>
      </dgm:prSet>
      <dgm:spPr/>
    </dgm:pt>
    <dgm:pt modelId="{EBB9AB28-7F6E-4E99-B841-36DCC7244563}" type="pres">
      <dgm:prSet presAssocID="{82CD7600-AC30-4AF1-A8F4-B57778DC3D7D}" presName="childTextBox" presStyleLbl="fgAccFollowNode1" presStyleIdx="2" presStyleCnt="6">
        <dgm:presLayoutVars>
          <dgm:bulletEnabled val="1"/>
        </dgm:presLayoutVars>
      </dgm:prSet>
      <dgm:spPr/>
    </dgm:pt>
    <dgm:pt modelId="{8F88CE1F-B03B-4E7B-8884-1FCB5273CE15}" type="pres">
      <dgm:prSet presAssocID="{3C777A27-D6CF-4DC3-B99F-2F0802BC3036}" presName="sp" presStyleCnt="0"/>
      <dgm:spPr/>
    </dgm:pt>
    <dgm:pt modelId="{6A370CB8-E5BD-4E12-871D-263D7CC3A3D5}" type="pres">
      <dgm:prSet presAssocID="{77FC88E8-37EF-437A-88CC-10FB59060EFA}" presName="arrowAndChildren" presStyleCnt="0"/>
      <dgm:spPr/>
    </dgm:pt>
    <dgm:pt modelId="{8A070BC2-2574-499A-B74B-5111B44A6759}" type="pres">
      <dgm:prSet presAssocID="{77FC88E8-37EF-437A-88CC-10FB59060EFA}" presName="parentTextArrow" presStyleLbl="node1" presStyleIdx="0" presStyleCnt="2"/>
      <dgm:spPr/>
    </dgm:pt>
    <dgm:pt modelId="{EB997F42-959C-4300-B07B-3DA5A3CD3656}" type="pres">
      <dgm:prSet presAssocID="{77FC88E8-37EF-437A-88CC-10FB59060EFA}" presName="arrow" presStyleLbl="node1" presStyleIdx="1" presStyleCnt="2"/>
      <dgm:spPr/>
    </dgm:pt>
    <dgm:pt modelId="{F174C783-BACA-4849-870D-160892157F7B}" type="pres">
      <dgm:prSet presAssocID="{77FC88E8-37EF-437A-88CC-10FB59060EFA}" presName="descendantArrow" presStyleCnt="0"/>
      <dgm:spPr/>
    </dgm:pt>
    <dgm:pt modelId="{5511B055-2622-4B06-9989-053C0CC577D3}" type="pres">
      <dgm:prSet presAssocID="{F280D6F3-77DF-4282-ADCF-3FFCE9C0B54E}" presName="childTextArrow" presStyleLbl="fgAccFollowNode1" presStyleIdx="3" presStyleCnt="6">
        <dgm:presLayoutVars>
          <dgm:bulletEnabled val="1"/>
        </dgm:presLayoutVars>
      </dgm:prSet>
      <dgm:spPr/>
    </dgm:pt>
    <dgm:pt modelId="{1A80B3B9-66AE-440A-A346-C36064EA74AF}" type="pres">
      <dgm:prSet presAssocID="{E5C944EA-6C68-444A-AC93-A161BAEB31B3}" presName="childTextArrow" presStyleLbl="fgAccFollowNode1" presStyleIdx="4" presStyleCnt="6">
        <dgm:presLayoutVars>
          <dgm:bulletEnabled val="1"/>
        </dgm:presLayoutVars>
      </dgm:prSet>
      <dgm:spPr/>
    </dgm:pt>
    <dgm:pt modelId="{9C71B34F-7B7F-4E6B-8301-76D1AD05D22B}" type="pres">
      <dgm:prSet presAssocID="{0EA2CE35-EC9F-4448-93CE-323A0096943F}" presName="childTextArrow" presStyleLbl="fgAccFollowNode1" presStyleIdx="5" presStyleCnt="6">
        <dgm:presLayoutVars>
          <dgm:bulletEnabled val="1"/>
        </dgm:presLayoutVars>
      </dgm:prSet>
      <dgm:spPr/>
    </dgm:pt>
  </dgm:ptLst>
  <dgm:cxnLst>
    <dgm:cxn modelId="{18E11909-3A52-4265-B8D9-56D53DDB8FBB}" srcId="{EBD8951A-704F-4FF9-891D-95E9F5BE44CA}" destId="{82CD7600-AC30-4AF1-A8F4-B57778DC3D7D}" srcOrd="2" destOrd="0" parTransId="{FC0C697D-25DD-47BA-849B-054F315298AB}" sibTransId="{B87963ED-7D35-4955-8F71-4B311E3695CD}"/>
    <dgm:cxn modelId="{0C07D80F-3401-4109-9EFA-4D19896DBC4B}" type="presOf" srcId="{F280D6F3-77DF-4282-ADCF-3FFCE9C0B54E}" destId="{5511B055-2622-4B06-9989-053C0CC577D3}" srcOrd="0" destOrd="0" presId="urn:microsoft.com/office/officeart/2005/8/layout/process4"/>
    <dgm:cxn modelId="{129BF210-FDA4-4CFE-80CF-B9570C8C1618}" type="presOf" srcId="{11059256-83D0-458F-9C6A-D8441BA2EBA2}" destId="{1497B265-EF0C-4A08-9CE8-86F5B8A86F05}" srcOrd="0" destOrd="0" presId="urn:microsoft.com/office/officeart/2005/8/layout/process4"/>
    <dgm:cxn modelId="{3156EB15-B4E2-4737-8D90-A47390238A1A}" srcId="{77FC88E8-37EF-437A-88CC-10FB59060EFA}" destId="{E5C944EA-6C68-444A-AC93-A161BAEB31B3}" srcOrd="1" destOrd="0" parTransId="{B764A1BD-FD95-4104-BDD7-9776C84AFCD3}" sibTransId="{CD056076-9BC8-46AA-8427-4E1CABD20890}"/>
    <dgm:cxn modelId="{31C8B423-CD16-4ECF-86BF-0312C65D7F27}" srcId="{11059256-83D0-458F-9C6A-D8441BA2EBA2}" destId="{EBD8951A-704F-4FF9-891D-95E9F5BE44CA}" srcOrd="1" destOrd="0" parTransId="{DBF71BBD-0381-4CA5-A753-A1D653B093EE}" sibTransId="{4E6564F3-484E-46C5-A374-5D4415ADE6A5}"/>
    <dgm:cxn modelId="{FE27C03C-E80F-4DD8-932C-F300E76CB24E}" type="presOf" srcId="{EBD8951A-704F-4FF9-891D-95E9F5BE44CA}" destId="{74B7C246-8190-434A-B898-521236EADC54}" srcOrd="0" destOrd="0" presId="urn:microsoft.com/office/officeart/2005/8/layout/process4"/>
    <dgm:cxn modelId="{A0399B4B-5CE6-475E-991D-DD52A37CE000}" type="presOf" srcId="{82CD7600-AC30-4AF1-A8F4-B57778DC3D7D}" destId="{EBB9AB28-7F6E-4E99-B841-36DCC7244563}" srcOrd="0" destOrd="0" presId="urn:microsoft.com/office/officeart/2005/8/layout/process4"/>
    <dgm:cxn modelId="{331EAC55-41B4-4071-9D87-EEA4061DE44D}" srcId="{EBD8951A-704F-4FF9-891D-95E9F5BE44CA}" destId="{FEFCE142-A24B-440D-8F0F-977DB8A35B95}" srcOrd="0" destOrd="0" parTransId="{892BBA7D-7398-4D6C-B099-935FC4AFFB07}" sibTransId="{C0311154-5B9C-45F2-982A-629D549371C2}"/>
    <dgm:cxn modelId="{F8B3F86B-6BC9-4272-ADE8-90482844F81B}" type="presOf" srcId="{77FC88E8-37EF-437A-88CC-10FB59060EFA}" destId="{EB997F42-959C-4300-B07B-3DA5A3CD3656}" srcOrd="1" destOrd="0" presId="urn:microsoft.com/office/officeart/2005/8/layout/process4"/>
    <dgm:cxn modelId="{59A45F79-3541-4C99-802F-FF76C0DDA938}" type="presOf" srcId="{85926EBB-C2A0-45E5-A5B9-8E86CE3352B4}" destId="{41AEB624-6A6C-4F6C-8B4D-A598EBF6610A}" srcOrd="0" destOrd="0" presId="urn:microsoft.com/office/officeart/2005/8/layout/process4"/>
    <dgm:cxn modelId="{131DCA8D-DF1B-4426-B888-942CFEC93B34}" type="presOf" srcId="{EBD8951A-704F-4FF9-891D-95E9F5BE44CA}" destId="{02983726-D947-4197-8E25-96AC230F2148}" srcOrd="1" destOrd="0" presId="urn:microsoft.com/office/officeart/2005/8/layout/process4"/>
    <dgm:cxn modelId="{31E9EF8F-5553-49FE-AED4-182F4450C745}" type="presOf" srcId="{77FC88E8-37EF-437A-88CC-10FB59060EFA}" destId="{8A070BC2-2574-499A-B74B-5111B44A6759}" srcOrd="0" destOrd="0" presId="urn:microsoft.com/office/officeart/2005/8/layout/process4"/>
    <dgm:cxn modelId="{3BE2E198-66A7-4A7F-AE8F-49B5DD5CBC55}" type="presOf" srcId="{E5C944EA-6C68-444A-AC93-A161BAEB31B3}" destId="{1A80B3B9-66AE-440A-A346-C36064EA74AF}" srcOrd="0" destOrd="0" presId="urn:microsoft.com/office/officeart/2005/8/layout/process4"/>
    <dgm:cxn modelId="{8AD3B59E-E90B-47C4-AB31-F7F452285817}" type="presOf" srcId="{0EA2CE35-EC9F-4448-93CE-323A0096943F}" destId="{9C71B34F-7B7F-4E6B-8301-76D1AD05D22B}" srcOrd="0" destOrd="0" presId="urn:microsoft.com/office/officeart/2005/8/layout/process4"/>
    <dgm:cxn modelId="{383F42AC-20F3-4B43-B39B-279C65E9CB90}" type="presOf" srcId="{FEFCE142-A24B-440D-8F0F-977DB8A35B95}" destId="{8C12FE83-C97A-4EC1-A191-855796B775FB}" srcOrd="0" destOrd="0" presId="urn:microsoft.com/office/officeart/2005/8/layout/process4"/>
    <dgm:cxn modelId="{FBDE1CC2-88FD-4183-8269-CE6D3A887E9F}" srcId="{11059256-83D0-458F-9C6A-D8441BA2EBA2}" destId="{77FC88E8-37EF-437A-88CC-10FB59060EFA}" srcOrd="0" destOrd="0" parTransId="{5493198C-6198-4048-8D35-9100548092F9}" sibTransId="{3C777A27-D6CF-4DC3-B99F-2F0802BC3036}"/>
    <dgm:cxn modelId="{14B197CE-0C71-4ABF-87BE-A5B3790E7AEF}" srcId="{EBD8951A-704F-4FF9-891D-95E9F5BE44CA}" destId="{85926EBB-C2A0-45E5-A5B9-8E86CE3352B4}" srcOrd="1" destOrd="0" parTransId="{9162BBBF-D59E-437B-BE93-727C1ABD0F8D}" sibTransId="{171567F3-9433-410C-B83A-FD2D104EE964}"/>
    <dgm:cxn modelId="{937297D4-E94F-4D6A-81D4-EC6A9C73F800}" srcId="{77FC88E8-37EF-437A-88CC-10FB59060EFA}" destId="{F280D6F3-77DF-4282-ADCF-3FFCE9C0B54E}" srcOrd="0" destOrd="0" parTransId="{6657EA0B-0C60-432D-BBC9-608195B7756C}" sibTransId="{3646F9D8-F459-4D82-971D-4A3BD4F7CD91}"/>
    <dgm:cxn modelId="{E19DD7D7-BCC8-4835-B4A9-3859A63D5A45}" srcId="{77FC88E8-37EF-437A-88CC-10FB59060EFA}" destId="{0EA2CE35-EC9F-4448-93CE-323A0096943F}" srcOrd="2" destOrd="0" parTransId="{9C0D070C-8C58-434A-B652-21DB9FE9844D}" sibTransId="{CD12E7C3-A4E4-4A60-8CE9-010B34D429F5}"/>
    <dgm:cxn modelId="{4F9FBED8-2AE4-47DF-A5FB-B9EB444945EB}" type="presParOf" srcId="{1497B265-EF0C-4A08-9CE8-86F5B8A86F05}" destId="{B9931BE7-054C-4F95-82E7-6551BDEF040C}" srcOrd="0" destOrd="0" presId="urn:microsoft.com/office/officeart/2005/8/layout/process4"/>
    <dgm:cxn modelId="{FB51A9FA-08A0-4A36-A34C-53D94A89D2B6}" type="presParOf" srcId="{B9931BE7-054C-4F95-82E7-6551BDEF040C}" destId="{74B7C246-8190-434A-B898-521236EADC54}" srcOrd="0" destOrd="0" presId="urn:microsoft.com/office/officeart/2005/8/layout/process4"/>
    <dgm:cxn modelId="{DDB223C9-6BF0-4282-966B-6D3C420A368D}" type="presParOf" srcId="{B9931BE7-054C-4F95-82E7-6551BDEF040C}" destId="{02983726-D947-4197-8E25-96AC230F2148}" srcOrd="1" destOrd="0" presId="urn:microsoft.com/office/officeart/2005/8/layout/process4"/>
    <dgm:cxn modelId="{BE8F32A7-AF8F-4861-8A4A-4BA5DD86BB65}" type="presParOf" srcId="{B9931BE7-054C-4F95-82E7-6551BDEF040C}" destId="{C43BA407-81BC-46B0-B5F9-01B0D1CF27A6}" srcOrd="2" destOrd="0" presId="urn:microsoft.com/office/officeart/2005/8/layout/process4"/>
    <dgm:cxn modelId="{56BBE0CA-4951-48CB-9999-3E7D92B6844F}" type="presParOf" srcId="{C43BA407-81BC-46B0-B5F9-01B0D1CF27A6}" destId="{8C12FE83-C97A-4EC1-A191-855796B775FB}" srcOrd="0" destOrd="0" presId="urn:microsoft.com/office/officeart/2005/8/layout/process4"/>
    <dgm:cxn modelId="{75157C7C-3A67-42AC-9E69-8FDF9CBEB290}" type="presParOf" srcId="{C43BA407-81BC-46B0-B5F9-01B0D1CF27A6}" destId="{41AEB624-6A6C-4F6C-8B4D-A598EBF6610A}" srcOrd="1" destOrd="0" presId="urn:microsoft.com/office/officeart/2005/8/layout/process4"/>
    <dgm:cxn modelId="{8A5EB2EE-F73A-49BA-8C9A-23D19F3C3CE9}" type="presParOf" srcId="{C43BA407-81BC-46B0-B5F9-01B0D1CF27A6}" destId="{EBB9AB28-7F6E-4E99-B841-36DCC7244563}" srcOrd="2" destOrd="0" presId="urn:microsoft.com/office/officeart/2005/8/layout/process4"/>
    <dgm:cxn modelId="{C3C2696E-18A9-46C1-96EB-DCAC9E18E327}" type="presParOf" srcId="{1497B265-EF0C-4A08-9CE8-86F5B8A86F05}" destId="{8F88CE1F-B03B-4E7B-8884-1FCB5273CE15}" srcOrd="1" destOrd="0" presId="urn:microsoft.com/office/officeart/2005/8/layout/process4"/>
    <dgm:cxn modelId="{C164BDD6-1E7B-4543-BE38-C7048B30A1C9}" type="presParOf" srcId="{1497B265-EF0C-4A08-9CE8-86F5B8A86F05}" destId="{6A370CB8-E5BD-4E12-871D-263D7CC3A3D5}" srcOrd="2" destOrd="0" presId="urn:microsoft.com/office/officeart/2005/8/layout/process4"/>
    <dgm:cxn modelId="{CC11EE9B-F04C-4CDE-83EB-AC1289CC5E85}" type="presParOf" srcId="{6A370CB8-E5BD-4E12-871D-263D7CC3A3D5}" destId="{8A070BC2-2574-499A-B74B-5111B44A6759}" srcOrd="0" destOrd="0" presId="urn:microsoft.com/office/officeart/2005/8/layout/process4"/>
    <dgm:cxn modelId="{612B3786-C132-4A35-83BC-C3059C2618A7}" type="presParOf" srcId="{6A370CB8-E5BD-4E12-871D-263D7CC3A3D5}" destId="{EB997F42-959C-4300-B07B-3DA5A3CD3656}" srcOrd="1" destOrd="0" presId="urn:microsoft.com/office/officeart/2005/8/layout/process4"/>
    <dgm:cxn modelId="{0EF0B1C5-FFF8-43A3-838F-251A803FD918}" type="presParOf" srcId="{6A370CB8-E5BD-4E12-871D-263D7CC3A3D5}" destId="{F174C783-BACA-4849-870D-160892157F7B}" srcOrd="2" destOrd="0" presId="urn:microsoft.com/office/officeart/2005/8/layout/process4"/>
    <dgm:cxn modelId="{551694AA-2091-4763-AFE0-EC7B5381E000}" type="presParOf" srcId="{F174C783-BACA-4849-870D-160892157F7B}" destId="{5511B055-2622-4B06-9989-053C0CC577D3}" srcOrd="0" destOrd="0" presId="urn:microsoft.com/office/officeart/2005/8/layout/process4"/>
    <dgm:cxn modelId="{232C5BE7-AFB4-47BB-AB53-C4BA62209407}" type="presParOf" srcId="{F174C783-BACA-4849-870D-160892157F7B}" destId="{1A80B3B9-66AE-440A-A346-C36064EA74AF}" srcOrd="1" destOrd="0" presId="urn:microsoft.com/office/officeart/2005/8/layout/process4"/>
    <dgm:cxn modelId="{420282CB-BED5-4A69-AF4B-7AACFAC3A7FF}" type="presParOf" srcId="{F174C783-BACA-4849-870D-160892157F7B}" destId="{9C71B34F-7B7F-4E6B-8301-76D1AD05D22B}" srcOrd="2" destOrd="0" presId="urn:microsoft.com/office/officeart/2005/8/layout/process4"/>
  </dgm:cxnLst>
  <dgm:bg>
    <a:solidFill>
      <a:schemeClr val="accent1">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5A4A1-1342-4F5A-A2EB-AD54428A34E5}">
      <dsp:nvSpPr>
        <dsp:cNvPr id="0" name=""/>
        <dsp:cNvSpPr/>
      </dsp:nvSpPr>
      <dsp:spPr>
        <a:xfrm rot="16200000">
          <a:off x="-875698" y="878449"/>
          <a:ext cx="4456112" cy="2699213"/>
        </a:xfrm>
        <a:prstGeom prst="flowChartManualOperation">
          <a:avLst/>
        </a:prstGeom>
        <a:solidFill>
          <a:srgbClr val="6D7B9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6598" bIns="0" numCol="1" spcCol="1270" anchor="t" anchorCtr="0">
          <a:noAutofit/>
        </a:bodyPr>
        <a:lstStyle/>
        <a:p>
          <a:pPr marL="0" lvl="0" indent="0" algn="l" defTabSz="1155700">
            <a:lnSpc>
              <a:spcPct val="90000"/>
            </a:lnSpc>
            <a:spcBef>
              <a:spcPct val="0"/>
            </a:spcBef>
            <a:spcAft>
              <a:spcPct val="35000"/>
            </a:spcAft>
            <a:buNone/>
          </a:pPr>
          <a:r>
            <a:rPr lang="da-DK" sz="2600" kern="1200" dirty="0"/>
            <a:t>Data</a:t>
          </a:r>
        </a:p>
        <a:p>
          <a:pPr marL="228600" lvl="1" indent="-228600" algn="l" defTabSz="889000">
            <a:lnSpc>
              <a:spcPct val="90000"/>
            </a:lnSpc>
            <a:spcBef>
              <a:spcPct val="0"/>
            </a:spcBef>
            <a:spcAft>
              <a:spcPct val="15000"/>
            </a:spcAft>
            <a:buChar char="•"/>
          </a:pPr>
          <a:r>
            <a:rPr lang="da-DK" sz="2000" kern="1200" dirty="0"/>
            <a:t>Indsamler Kvalitativ Information/ Data</a:t>
          </a:r>
        </a:p>
        <a:p>
          <a:pPr marL="228600" lvl="1" indent="-228600" algn="l" defTabSz="889000">
            <a:lnSpc>
              <a:spcPct val="90000"/>
            </a:lnSpc>
            <a:spcBef>
              <a:spcPct val="0"/>
            </a:spcBef>
            <a:spcAft>
              <a:spcPct val="15000"/>
            </a:spcAft>
            <a:buChar char="•"/>
          </a:pPr>
          <a:r>
            <a:rPr lang="da-DK" sz="2000" kern="1200"/>
            <a:t>Så objektivt som muligt</a:t>
          </a:r>
        </a:p>
      </dsp:txBody>
      <dsp:txXfrm rot="5400000">
        <a:off x="2752" y="891221"/>
        <a:ext cx="2699213" cy="2673668"/>
      </dsp:txXfrm>
    </dsp:sp>
    <dsp:sp modelId="{09B5B1CB-0BF4-4708-B72B-22B896521AF6}">
      <dsp:nvSpPr>
        <dsp:cNvPr id="0" name=""/>
        <dsp:cNvSpPr/>
      </dsp:nvSpPr>
      <dsp:spPr>
        <a:xfrm rot="16200000">
          <a:off x="2025956" y="878449"/>
          <a:ext cx="4456112" cy="2699213"/>
        </a:xfrm>
        <a:prstGeom prst="flowChartManualOperation">
          <a:avLst/>
        </a:prstGeom>
        <a:solidFill>
          <a:srgbClr val="6D7B9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6598" bIns="0" numCol="1" spcCol="1270" anchor="t" anchorCtr="0">
          <a:noAutofit/>
        </a:bodyPr>
        <a:lstStyle/>
        <a:p>
          <a:pPr marL="0" lvl="0" indent="0" algn="l" defTabSz="1155700">
            <a:lnSpc>
              <a:spcPct val="90000"/>
            </a:lnSpc>
            <a:spcBef>
              <a:spcPct val="0"/>
            </a:spcBef>
            <a:spcAft>
              <a:spcPct val="35000"/>
            </a:spcAft>
            <a:buNone/>
          </a:pPr>
          <a:r>
            <a:rPr lang="da-DK" sz="2600" kern="1200" dirty="0"/>
            <a:t>Kodning &amp; Klassifikation</a:t>
          </a:r>
        </a:p>
        <a:p>
          <a:pPr marL="228600" lvl="1" indent="-228600" algn="l" defTabSz="889000">
            <a:lnSpc>
              <a:spcPct val="90000"/>
            </a:lnSpc>
            <a:spcBef>
              <a:spcPct val="0"/>
            </a:spcBef>
            <a:spcAft>
              <a:spcPct val="15000"/>
            </a:spcAft>
            <a:buChar char="•"/>
          </a:pPr>
          <a:r>
            <a:rPr lang="da-DK" sz="2000" kern="1200" dirty="0"/>
            <a:t>Kodning</a:t>
          </a:r>
        </a:p>
        <a:p>
          <a:pPr marL="228600" lvl="1" indent="-228600" algn="l" defTabSz="889000">
            <a:lnSpc>
              <a:spcPct val="90000"/>
            </a:lnSpc>
            <a:spcBef>
              <a:spcPct val="0"/>
            </a:spcBef>
            <a:spcAft>
              <a:spcPct val="15000"/>
            </a:spcAft>
            <a:buChar char="•"/>
          </a:pPr>
          <a:r>
            <a:rPr lang="da-DK" sz="2000" kern="1200" dirty="0"/>
            <a:t>Indsætter data i teoretisk kontekst/ model</a:t>
          </a:r>
        </a:p>
        <a:p>
          <a:pPr marL="228600" lvl="1" indent="-228600" algn="l" defTabSz="889000">
            <a:lnSpc>
              <a:spcPct val="90000"/>
            </a:lnSpc>
            <a:spcBef>
              <a:spcPct val="0"/>
            </a:spcBef>
            <a:spcAft>
              <a:spcPct val="15000"/>
            </a:spcAft>
            <a:buChar char="•"/>
          </a:pPr>
          <a:r>
            <a:rPr lang="da-DK" sz="2000" kern="1200" dirty="0"/>
            <a:t>Så objektiv som muligt</a:t>
          </a:r>
        </a:p>
      </dsp:txBody>
      <dsp:txXfrm rot="5400000">
        <a:off x="2904406" y="891221"/>
        <a:ext cx="2699213" cy="2673668"/>
      </dsp:txXfrm>
    </dsp:sp>
    <dsp:sp modelId="{687F7B29-997F-4C12-A945-66D3D6E6271F}">
      <dsp:nvSpPr>
        <dsp:cNvPr id="0" name=""/>
        <dsp:cNvSpPr/>
      </dsp:nvSpPr>
      <dsp:spPr>
        <a:xfrm rot="16200000">
          <a:off x="4927611" y="878449"/>
          <a:ext cx="4456112" cy="2699213"/>
        </a:xfrm>
        <a:prstGeom prst="flowChartManualOperation">
          <a:avLst/>
        </a:prstGeom>
        <a:solidFill>
          <a:srgbClr val="6D7B9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6598" bIns="0" numCol="1" spcCol="1270" anchor="t" anchorCtr="0">
          <a:noAutofit/>
        </a:bodyPr>
        <a:lstStyle/>
        <a:p>
          <a:pPr marL="0" lvl="0" indent="0" algn="l" defTabSz="1155700">
            <a:lnSpc>
              <a:spcPct val="90000"/>
            </a:lnSpc>
            <a:spcBef>
              <a:spcPct val="0"/>
            </a:spcBef>
            <a:spcAft>
              <a:spcPct val="35000"/>
            </a:spcAft>
            <a:buNone/>
          </a:pPr>
          <a:r>
            <a:rPr lang="da-DK" sz="2600" kern="1200" dirty="0"/>
            <a:t>Fortolkning &amp; Diskussion</a:t>
          </a:r>
        </a:p>
        <a:p>
          <a:pPr marL="228600" lvl="1" indent="-228600" algn="l" defTabSz="889000">
            <a:lnSpc>
              <a:spcPct val="90000"/>
            </a:lnSpc>
            <a:spcBef>
              <a:spcPct val="0"/>
            </a:spcBef>
            <a:spcAft>
              <a:spcPct val="15000"/>
            </a:spcAft>
            <a:buChar char="•"/>
          </a:pPr>
          <a:r>
            <a:rPr lang="da-DK" sz="2000" kern="1200" dirty="0"/>
            <a:t>Diskuterer data og teori</a:t>
          </a:r>
        </a:p>
        <a:p>
          <a:pPr marL="228600" lvl="1" indent="-228600" algn="l" defTabSz="889000">
            <a:lnSpc>
              <a:spcPct val="90000"/>
            </a:lnSpc>
            <a:spcBef>
              <a:spcPct val="0"/>
            </a:spcBef>
            <a:spcAft>
              <a:spcPct val="15000"/>
            </a:spcAft>
            <a:buChar char="•"/>
          </a:pPr>
          <a:r>
            <a:rPr lang="da-DK" sz="2000" kern="1200" dirty="0"/>
            <a:t>Problematisering</a:t>
          </a:r>
        </a:p>
        <a:p>
          <a:pPr marL="228600" lvl="1" indent="-228600" algn="l" defTabSz="889000">
            <a:lnSpc>
              <a:spcPct val="90000"/>
            </a:lnSpc>
            <a:spcBef>
              <a:spcPct val="0"/>
            </a:spcBef>
            <a:spcAft>
              <a:spcPct val="15000"/>
            </a:spcAft>
            <a:buChar char="•"/>
          </a:pPr>
          <a:r>
            <a:rPr lang="da-DK" sz="2000" kern="1200" dirty="0"/>
            <a:t>Subjektiv forståelse</a:t>
          </a:r>
        </a:p>
      </dsp:txBody>
      <dsp:txXfrm rot="5400000">
        <a:off x="5806061" y="891221"/>
        <a:ext cx="2699213" cy="2673668"/>
      </dsp:txXfrm>
    </dsp:sp>
    <dsp:sp modelId="{B5E1A591-2619-4BE1-A556-DBFF0D644D8E}">
      <dsp:nvSpPr>
        <dsp:cNvPr id="0" name=""/>
        <dsp:cNvSpPr/>
      </dsp:nvSpPr>
      <dsp:spPr>
        <a:xfrm rot="16200000">
          <a:off x="7829266" y="878449"/>
          <a:ext cx="4456112" cy="2699213"/>
        </a:xfrm>
        <a:prstGeom prst="flowChartManualOperation">
          <a:avLst/>
        </a:prstGeom>
        <a:solidFill>
          <a:srgbClr val="6D7B9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6598" bIns="0" numCol="1" spcCol="1270" anchor="t" anchorCtr="0">
          <a:noAutofit/>
        </a:bodyPr>
        <a:lstStyle/>
        <a:p>
          <a:pPr marL="0" lvl="0" indent="0" algn="l" defTabSz="1155700">
            <a:lnSpc>
              <a:spcPct val="90000"/>
            </a:lnSpc>
            <a:spcBef>
              <a:spcPct val="0"/>
            </a:spcBef>
            <a:spcAft>
              <a:spcPct val="35000"/>
            </a:spcAft>
            <a:buNone/>
          </a:pPr>
          <a:r>
            <a:rPr lang="da-DK" sz="2600" kern="1200" dirty="0"/>
            <a:t>Konklusion/ Påstand(e)</a:t>
          </a:r>
        </a:p>
        <a:p>
          <a:pPr marL="228600" lvl="1" indent="-228600" algn="l" defTabSz="889000">
            <a:lnSpc>
              <a:spcPct val="90000"/>
            </a:lnSpc>
            <a:spcBef>
              <a:spcPct val="0"/>
            </a:spcBef>
            <a:spcAft>
              <a:spcPct val="15000"/>
            </a:spcAft>
            <a:buChar char="•"/>
          </a:pPr>
          <a:r>
            <a:rPr lang="da-DK" sz="2000" kern="1200" dirty="0"/>
            <a:t>Subjektiv holdning(er)</a:t>
          </a:r>
        </a:p>
        <a:p>
          <a:pPr marL="228600" lvl="1" indent="-228600" algn="l" defTabSz="889000">
            <a:lnSpc>
              <a:spcPct val="90000"/>
            </a:lnSpc>
            <a:spcBef>
              <a:spcPct val="0"/>
            </a:spcBef>
            <a:spcAft>
              <a:spcPct val="15000"/>
            </a:spcAft>
            <a:buChar char="•"/>
          </a:pPr>
          <a:r>
            <a:rPr lang="da-DK" sz="2000" kern="1200" dirty="0"/>
            <a:t>Perspektiver</a:t>
          </a:r>
        </a:p>
      </dsp:txBody>
      <dsp:txXfrm rot="5400000">
        <a:off x="8707716" y="891221"/>
        <a:ext cx="2699213" cy="26736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EE4364-D06E-4BE6-AAC0-CAC95B190C77}">
      <dsp:nvSpPr>
        <dsp:cNvPr id="0" name=""/>
        <dsp:cNvSpPr/>
      </dsp:nvSpPr>
      <dsp:spPr>
        <a:xfrm>
          <a:off x="0" y="835"/>
          <a:ext cx="6367912" cy="790021"/>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solidFill>
                <a:srgbClr val="002060"/>
              </a:solidFill>
            </a:rPr>
            <a:t>Det relaterer til problemformuleringen</a:t>
          </a:r>
          <a:endParaRPr lang="en-US" sz="2400" kern="1200" dirty="0">
            <a:solidFill>
              <a:srgbClr val="002060"/>
            </a:solidFill>
          </a:endParaRPr>
        </a:p>
      </dsp:txBody>
      <dsp:txXfrm>
        <a:off x="38566" y="39401"/>
        <a:ext cx="6290780" cy="712889"/>
      </dsp:txXfrm>
    </dsp:sp>
    <dsp:sp modelId="{18F4F954-E00A-486A-B3D8-7D0F5A9AE471}">
      <dsp:nvSpPr>
        <dsp:cNvPr id="0" name=""/>
        <dsp:cNvSpPr/>
      </dsp:nvSpPr>
      <dsp:spPr>
        <a:xfrm>
          <a:off x="0" y="802824"/>
          <a:ext cx="6367912" cy="790021"/>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solidFill>
                <a:srgbClr val="002060"/>
              </a:solidFill>
            </a:rPr>
            <a:t>Det relaterer til en artikels emne I har diskuteret og fundet vigtig</a:t>
          </a:r>
          <a:endParaRPr lang="en-US" sz="2400" kern="1200" dirty="0">
            <a:solidFill>
              <a:srgbClr val="002060"/>
            </a:solidFill>
          </a:endParaRPr>
        </a:p>
      </dsp:txBody>
      <dsp:txXfrm>
        <a:off x="38566" y="841390"/>
        <a:ext cx="6290780" cy="712889"/>
      </dsp:txXfrm>
    </dsp:sp>
    <dsp:sp modelId="{257AEF91-CE78-4302-A9A9-CCE61F67C468}">
      <dsp:nvSpPr>
        <dsp:cNvPr id="0" name=""/>
        <dsp:cNvSpPr/>
      </dsp:nvSpPr>
      <dsp:spPr>
        <a:xfrm>
          <a:off x="0" y="1604812"/>
          <a:ext cx="6367912" cy="790021"/>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solidFill>
                <a:srgbClr val="002060"/>
              </a:solidFill>
            </a:rPr>
            <a:t>Det relaterer til valgt teori enten fra pensum eller selv fundet</a:t>
          </a:r>
          <a:endParaRPr lang="en-US" sz="2400" kern="1200" dirty="0">
            <a:solidFill>
              <a:srgbClr val="002060"/>
            </a:solidFill>
          </a:endParaRPr>
        </a:p>
      </dsp:txBody>
      <dsp:txXfrm>
        <a:off x="38566" y="1643378"/>
        <a:ext cx="6290780" cy="712889"/>
      </dsp:txXfrm>
    </dsp:sp>
    <dsp:sp modelId="{FADE304C-FBB0-4AAA-A34E-C859A60F2593}">
      <dsp:nvSpPr>
        <dsp:cNvPr id="0" name=""/>
        <dsp:cNvSpPr/>
      </dsp:nvSpPr>
      <dsp:spPr>
        <a:xfrm>
          <a:off x="0" y="2406801"/>
          <a:ext cx="6367912" cy="790021"/>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solidFill>
                <a:srgbClr val="002060"/>
              </a:solidFill>
            </a:rPr>
            <a:t>Noget der overrasker</a:t>
          </a:r>
          <a:endParaRPr lang="en-US" sz="2400" kern="1200" dirty="0">
            <a:solidFill>
              <a:srgbClr val="002060"/>
            </a:solidFill>
          </a:endParaRPr>
        </a:p>
      </dsp:txBody>
      <dsp:txXfrm>
        <a:off x="38566" y="2445367"/>
        <a:ext cx="6290780" cy="712889"/>
      </dsp:txXfrm>
    </dsp:sp>
    <dsp:sp modelId="{BB83DC20-EE52-4C43-A1D9-29EDA9AD97C4}">
      <dsp:nvSpPr>
        <dsp:cNvPr id="0" name=""/>
        <dsp:cNvSpPr/>
      </dsp:nvSpPr>
      <dsp:spPr>
        <a:xfrm>
          <a:off x="0" y="3208790"/>
          <a:ext cx="6367912" cy="790021"/>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solidFill>
                <a:srgbClr val="002060"/>
              </a:solidFill>
            </a:rPr>
            <a:t>Noget der gentages flere gange</a:t>
          </a:r>
          <a:endParaRPr lang="en-US" sz="2400" kern="1200" dirty="0">
            <a:solidFill>
              <a:srgbClr val="002060"/>
            </a:solidFill>
          </a:endParaRPr>
        </a:p>
      </dsp:txBody>
      <dsp:txXfrm>
        <a:off x="38566" y="3247356"/>
        <a:ext cx="6290780" cy="712889"/>
      </dsp:txXfrm>
    </dsp:sp>
    <dsp:sp modelId="{3E63C643-ED49-4588-AF5B-C3B5FBAD5127}">
      <dsp:nvSpPr>
        <dsp:cNvPr id="0" name=""/>
        <dsp:cNvSpPr/>
      </dsp:nvSpPr>
      <dsp:spPr>
        <a:xfrm>
          <a:off x="0" y="4010778"/>
          <a:ext cx="6367912" cy="790021"/>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a-DK" sz="2400" kern="1200" dirty="0">
              <a:solidFill>
                <a:srgbClr val="002060"/>
              </a:solidFill>
            </a:rPr>
            <a:t>Informanter udtrykker tydeligt, at det er vigtigt</a:t>
          </a:r>
          <a:endParaRPr lang="en-US" sz="2400" kern="1200" dirty="0">
            <a:solidFill>
              <a:srgbClr val="002060"/>
            </a:solidFill>
          </a:endParaRPr>
        </a:p>
      </dsp:txBody>
      <dsp:txXfrm>
        <a:off x="38566" y="4049344"/>
        <a:ext cx="6290780" cy="712889"/>
      </dsp:txXfrm>
    </dsp:sp>
    <dsp:sp modelId="{6D7BF8D9-2B39-40C0-9F71-0857DC61FA26}">
      <dsp:nvSpPr>
        <dsp:cNvPr id="0" name=""/>
        <dsp:cNvSpPr/>
      </dsp:nvSpPr>
      <dsp:spPr>
        <a:xfrm>
          <a:off x="0" y="4812767"/>
          <a:ext cx="6367912" cy="790021"/>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err="1">
              <a:solidFill>
                <a:srgbClr val="002060"/>
              </a:solidFill>
            </a:rPr>
            <a:t>Noget</a:t>
          </a:r>
          <a:r>
            <a:rPr lang="en-US" sz="2400" kern="1200" dirty="0">
              <a:solidFill>
                <a:srgbClr val="002060"/>
              </a:solidFill>
            </a:rPr>
            <a:t> der </a:t>
          </a:r>
          <a:r>
            <a:rPr lang="en-US" sz="2400" kern="1200" dirty="0" err="1">
              <a:solidFill>
                <a:srgbClr val="002060"/>
              </a:solidFill>
            </a:rPr>
            <a:t>forklarer</a:t>
          </a:r>
          <a:r>
            <a:rPr lang="en-US" sz="2400" kern="1200" dirty="0">
              <a:solidFill>
                <a:srgbClr val="002060"/>
              </a:solidFill>
            </a:rPr>
            <a:t> </a:t>
          </a:r>
          <a:r>
            <a:rPr lang="en-US" sz="2400" kern="1200" dirty="0" err="1">
              <a:solidFill>
                <a:srgbClr val="002060"/>
              </a:solidFill>
            </a:rPr>
            <a:t>årsagen</a:t>
          </a:r>
          <a:endParaRPr lang="en-US" sz="2400" kern="1200" dirty="0">
            <a:solidFill>
              <a:srgbClr val="002060"/>
            </a:solidFill>
          </a:endParaRPr>
        </a:p>
      </dsp:txBody>
      <dsp:txXfrm>
        <a:off x="38566" y="4851333"/>
        <a:ext cx="6290780" cy="712889"/>
      </dsp:txXfrm>
    </dsp:sp>
    <dsp:sp modelId="{432A44BF-19DD-4DB6-9E6D-2E980935720E}">
      <dsp:nvSpPr>
        <dsp:cNvPr id="0" name=""/>
        <dsp:cNvSpPr/>
      </dsp:nvSpPr>
      <dsp:spPr>
        <a:xfrm>
          <a:off x="0" y="5614755"/>
          <a:ext cx="6367912" cy="790021"/>
        </a:xfrm>
        <a:prstGeom prst="round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err="1">
              <a:solidFill>
                <a:srgbClr val="002060"/>
              </a:solidFill>
            </a:rPr>
            <a:t>Forudbestemte</a:t>
          </a:r>
          <a:r>
            <a:rPr lang="en-US" sz="2400" kern="1200" dirty="0">
              <a:solidFill>
                <a:srgbClr val="002060"/>
              </a:solidFill>
            </a:rPr>
            <a:t> </a:t>
          </a:r>
          <a:r>
            <a:rPr lang="en-US" sz="2400" kern="1200" dirty="0" err="1">
              <a:solidFill>
                <a:srgbClr val="002060"/>
              </a:solidFill>
            </a:rPr>
            <a:t>Indikatorer</a:t>
          </a:r>
          <a:endParaRPr lang="en-US" sz="2400" kern="1200" dirty="0">
            <a:solidFill>
              <a:srgbClr val="002060"/>
            </a:solidFill>
          </a:endParaRPr>
        </a:p>
      </dsp:txBody>
      <dsp:txXfrm>
        <a:off x="38566" y="5653321"/>
        <a:ext cx="6290780" cy="7128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983726-D947-4197-8E25-96AC230F2148}">
      <dsp:nvSpPr>
        <dsp:cNvPr id="0" name=""/>
        <dsp:cNvSpPr/>
      </dsp:nvSpPr>
      <dsp:spPr>
        <a:xfrm>
          <a:off x="0" y="3679988"/>
          <a:ext cx="8094514" cy="2414470"/>
        </a:xfrm>
        <a:prstGeom prst="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da-DK" sz="2800" kern="1200" dirty="0">
              <a:solidFill>
                <a:srgbClr val="002060"/>
              </a:solidFill>
            </a:rPr>
            <a:t>Et eksempel på inddelte koder</a:t>
          </a:r>
          <a:endParaRPr lang="en-US" sz="2800" kern="1200" dirty="0">
            <a:solidFill>
              <a:srgbClr val="002060"/>
            </a:solidFill>
          </a:endParaRPr>
        </a:p>
      </dsp:txBody>
      <dsp:txXfrm>
        <a:off x="0" y="3679988"/>
        <a:ext cx="8094514" cy="1303814"/>
      </dsp:txXfrm>
    </dsp:sp>
    <dsp:sp modelId="{8C12FE83-C97A-4EC1-A191-855796B775FB}">
      <dsp:nvSpPr>
        <dsp:cNvPr id="0" name=""/>
        <dsp:cNvSpPr/>
      </dsp:nvSpPr>
      <dsp:spPr>
        <a:xfrm>
          <a:off x="2950" y="4935513"/>
          <a:ext cx="2782489" cy="1110656"/>
        </a:xfrm>
        <a:prstGeom prst="rect">
          <a:avLst/>
        </a:prstGeom>
        <a:solidFill>
          <a:schemeClr val="accent3">
            <a:lumMod val="60000"/>
            <a:lumOff val="40000"/>
            <a:alpha val="9000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ts val="0"/>
            </a:spcAft>
            <a:buNone/>
          </a:pPr>
          <a:r>
            <a:rPr lang="da-DK" sz="2000" u="sng" kern="1200" dirty="0">
              <a:solidFill>
                <a:srgbClr val="002060"/>
              </a:solidFill>
            </a:rPr>
            <a:t>Adaption </a:t>
          </a:r>
        </a:p>
        <a:p>
          <a:pPr marL="0" lvl="0" indent="0" algn="ctr" defTabSz="889000">
            <a:lnSpc>
              <a:spcPct val="90000"/>
            </a:lnSpc>
            <a:spcBef>
              <a:spcPct val="0"/>
            </a:spcBef>
            <a:spcAft>
              <a:spcPts val="0"/>
            </a:spcAft>
            <a:buNone/>
          </a:pPr>
          <a:r>
            <a:rPr lang="da-DK" sz="2000" kern="1200" dirty="0">
              <a:solidFill>
                <a:srgbClr val="002060"/>
              </a:solidFill>
            </a:rPr>
            <a:t>Opdatere regelsæt, ændre skemaer, nye rutiner</a:t>
          </a:r>
          <a:endParaRPr lang="en-US" sz="2000" kern="1200" dirty="0">
            <a:solidFill>
              <a:srgbClr val="002060"/>
            </a:solidFill>
          </a:endParaRPr>
        </a:p>
      </dsp:txBody>
      <dsp:txXfrm>
        <a:off x="2950" y="4935513"/>
        <a:ext cx="2782489" cy="1110656"/>
      </dsp:txXfrm>
    </dsp:sp>
    <dsp:sp modelId="{41AEB624-6A6C-4F6C-8B4D-A598EBF6610A}">
      <dsp:nvSpPr>
        <dsp:cNvPr id="0" name=""/>
        <dsp:cNvSpPr/>
      </dsp:nvSpPr>
      <dsp:spPr>
        <a:xfrm>
          <a:off x="2785439" y="4935513"/>
          <a:ext cx="2523634" cy="1110656"/>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ts val="0"/>
            </a:spcAft>
            <a:buNone/>
          </a:pPr>
          <a:r>
            <a:rPr lang="da-DK" sz="2000" u="sng" kern="1200" dirty="0">
              <a:solidFill>
                <a:srgbClr val="002060"/>
              </a:solidFill>
            </a:rPr>
            <a:t>Problemløsning</a:t>
          </a:r>
          <a:r>
            <a:rPr lang="da-DK" sz="2000" kern="1200" dirty="0">
              <a:solidFill>
                <a:srgbClr val="002060"/>
              </a:solidFill>
            </a:rPr>
            <a:t> </a:t>
          </a:r>
        </a:p>
        <a:p>
          <a:pPr marL="0" lvl="0" indent="0" algn="ctr" defTabSz="889000">
            <a:lnSpc>
              <a:spcPct val="90000"/>
            </a:lnSpc>
            <a:spcBef>
              <a:spcPct val="0"/>
            </a:spcBef>
            <a:spcAft>
              <a:spcPts val="0"/>
            </a:spcAft>
            <a:buNone/>
          </a:pPr>
          <a:r>
            <a:rPr lang="da-DK" sz="2000" kern="1200" dirty="0">
              <a:solidFill>
                <a:srgbClr val="002060"/>
              </a:solidFill>
            </a:rPr>
            <a:t>Finde og løse problemer hurtigt, hurtigt alarm system</a:t>
          </a:r>
          <a:endParaRPr lang="en-US" sz="2000" kern="1200" dirty="0">
            <a:solidFill>
              <a:srgbClr val="002060"/>
            </a:solidFill>
          </a:endParaRPr>
        </a:p>
      </dsp:txBody>
      <dsp:txXfrm>
        <a:off x="2785439" y="4935513"/>
        <a:ext cx="2523634" cy="1110656"/>
      </dsp:txXfrm>
    </dsp:sp>
    <dsp:sp modelId="{EBB9AB28-7F6E-4E99-B841-36DCC7244563}">
      <dsp:nvSpPr>
        <dsp:cNvPr id="0" name=""/>
        <dsp:cNvSpPr/>
      </dsp:nvSpPr>
      <dsp:spPr>
        <a:xfrm>
          <a:off x="5309074" y="4935513"/>
          <a:ext cx="2782489" cy="1110656"/>
        </a:xfrm>
        <a:prstGeom prst="rect">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da-DK" sz="2000" u="sng" kern="1200" dirty="0">
              <a:solidFill>
                <a:srgbClr val="002060"/>
              </a:solidFill>
            </a:rPr>
            <a:t>Undersøge</a:t>
          </a:r>
          <a:r>
            <a:rPr lang="da-DK" sz="2000" kern="1200" dirty="0">
              <a:solidFill>
                <a:srgbClr val="002060"/>
              </a:solidFill>
            </a:rPr>
            <a:t> </a:t>
          </a:r>
          <a:r>
            <a:rPr lang="da-DK" sz="2000" u="sng" kern="1200" dirty="0">
              <a:solidFill>
                <a:srgbClr val="002060"/>
              </a:solidFill>
            </a:rPr>
            <a:t>Information</a:t>
          </a:r>
          <a:r>
            <a:rPr lang="da-DK" sz="2000" kern="1200" dirty="0">
              <a:solidFill>
                <a:srgbClr val="002060"/>
              </a:solidFill>
            </a:rPr>
            <a:t> Tale med kolleger, læse artikler, holde møder </a:t>
          </a:r>
          <a:endParaRPr lang="en-US" sz="2000" kern="1200" dirty="0">
            <a:solidFill>
              <a:srgbClr val="002060"/>
            </a:solidFill>
          </a:endParaRPr>
        </a:p>
      </dsp:txBody>
      <dsp:txXfrm>
        <a:off x="5309074" y="4935513"/>
        <a:ext cx="2782489" cy="1110656"/>
      </dsp:txXfrm>
    </dsp:sp>
    <dsp:sp modelId="{EB997F42-959C-4300-B07B-3DA5A3CD3656}">
      <dsp:nvSpPr>
        <dsp:cNvPr id="0" name=""/>
        <dsp:cNvSpPr/>
      </dsp:nvSpPr>
      <dsp:spPr>
        <a:xfrm rot="10800000">
          <a:off x="0" y="2749"/>
          <a:ext cx="8094514" cy="3713456"/>
        </a:xfrm>
        <a:prstGeom prst="upArrowCallou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da-DK" sz="2800" kern="1200" dirty="0">
              <a:solidFill>
                <a:srgbClr val="002060"/>
              </a:solidFill>
            </a:rPr>
            <a:t>I bestemmer selv hvordan koderne skal kategoriseres, og der behøver ikke være et system herfor. Man kan f.eks. inddele efter:</a:t>
          </a:r>
          <a:endParaRPr lang="en-US" sz="2800" kern="1200" dirty="0">
            <a:solidFill>
              <a:srgbClr val="002060"/>
            </a:solidFill>
          </a:endParaRPr>
        </a:p>
      </dsp:txBody>
      <dsp:txXfrm rot="-10800000">
        <a:off x="0" y="2749"/>
        <a:ext cx="8094514" cy="1303423"/>
      </dsp:txXfrm>
    </dsp:sp>
    <dsp:sp modelId="{5511B055-2622-4B06-9989-053C0CC577D3}">
      <dsp:nvSpPr>
        <dsp:cNvPr id="0" name=""/>
        <dsp:cNvSpPr/>
      </dsp:nvSpPr>
      <dsp:spPr>
        <a:xfrm>
          <a:off x="3952" y="1306172"/>
          <a:ext cx="2695536" cy="1110323"/>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solidFill>
                <a:srgbClr val="002060"/>
              </a:solidFill>
            </a:rPr>
            <a:t>Værdier</a:t>
          </a:r>
          <a:endParaRPr lang="en-US" sz="2800" kern="1200" dirty="0">
            <a:solidFill>
              <a:srgbClr val="002060"/>
            </a:solidFill>
          </a:endParaRPr>
        </a:p>
      </dsp:txBody>
      <dsp:txXfrm>
        <a:off x="3952" y="1306172"/>
        <a:ext cx="2695536" cy="1110323"/>
      </dsp:txXfrm>
    </dsp:sp>
    <dsp:sp modelId="{1A80B3B9-66AE-440A-A346-C36064EA74AF}">
      <dsp:nvSpPr>
        <dsp:cNvPr id="0" name=""/>
        <dsp:cNvSpPr/>
      </dsp:nvSpPr>
      <dsp:spPr>
        <a:xfrm>
          <a:off x="2699488" y="1306172"/>
          <a:ext cx="2695536" cy="1110323"/>
        </a:xfrm>
        <a:prstGeom prst="rect">
          <a:avLst/>
        </a:prstGeom>
        <a:solidFill>
          <a:schemeClr val="accent5">
            <a:lumMod val="20000"/>
            <a:lumOff val="80000"/>
            <a:alpha val="9000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da-DK" sz="2800" kern="1200" dirty="0">
              <a:solidFill>
                <a:srgbClr val="002060"/>
              </a:solidFill>
            </a:rPr>
            <a:t>Processer</a:t>
          </a:r>
          <a:endParaRPr lang="en-US" sz="2800" kern="1200" dirty="0">
            <a:solidFill>
              <a:srgbClr val="002060"/>
            </a:solidFill>
          </a:endParaRPr>
        </a:p>
      </dsp:txBody>
      <dsp:txXfrm>
        <a:off x="2699488" y="1306172"/>
        <a:ext cx="2695536" cy="1110323"/>
      </dsp:txXfrm>
    </dsp:sp>
    <dsp:sp modelId="{9C71B34F-7B7F-4E6B-8301-76D1AD05D22B}">
      <dsp:nvSpPr>
        <dsp:cNvPr id="0" name=""/>
        <dsp:cNvSpPr/>
      </dsp:nvSpPr>
      <dsp:spPr>
        <a:xfrm>
          <a:off x="5395025" y="1306172"/>
          <a:ext cx="2695536" cy="1110323"/>
        </a:xfrm>
        <a:prstGeom prst="rect">
          <a:avLst/>
        </a:prstGeom>
        <a:solidFill>
          <a:schemeClr val="accent5">
            <a:lumMod val="40000"/>
            <a:lumOff val="60000"/>
            <a:alpha val="9000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da-DK" sz="2800" kern="1200" dirty="0">
              <a:solidFill>
                <a:srgbClr val="002060"/>
              </a:solidFill>
            </a:rPr>
            <a:t>Forskelle</a:t>
          </a:r>
          <a:endParaRPr lang="en-US" sz="2800" kern="1200" dirty="0">
            <a:solidFill>
              <a:srgbClr val="002060"/>
            </a:solidFill>
          </a:endParaRPr>
        </a:p>
      </dsp:txBody>
      <dsp:txXfrm>
        <a:off x="5395025" y="1306172"/>
        <a:ext cx="2695536" cy="111032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5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6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72D81F-EDA9-41FB-8EA4-A2CD0AE5A1E2}" type="datetimeFigureOut">
              <a:rPr lang="da-DK" smtClean="0"/>
              <a:t>16.08.2026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70C321-34D9-4FDD-8972-5D4191F3ABF8}" type="slidenum">
              <a:rPr lang="da-DK" smtClean="0"/>
              <a:t>‹nr.›</a:t>
            </a:fld>
            <a:endParaRPr lang="da-DK"/>
          </a:p>
        </p:txBody>
      </p:sp>
    </p:spTree>
    <p:extLst>
      <p:ext uri="{BB962C8B-B14F-4D97-AF65-F5344CB8AC3E}">
        <p14:creationId xmlns:p14="http://schemas.microsoft.com/office/powerpoint/2010/main" val="2632307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Emnet inkluderes i bogens 2. udgave</a:t>
            </a:r>
            <a:br>
              <a:rPr lang="da-DK" dirty="0"/>
            </a:br>
            <a:r>
              <a:rPr lang="da-DK" dirty="0"/>
              <a:t>Kilder: </a:t>
            </a:r>
            <a:r>
              <a:rPr lang="da-DK" b="1" dirty="0" err="1"/>
              <a:t>Bryman</a:t>
            </a:r>
            <a:r>
              <a:rPr lang="da-DK" b="1" dirty="0"/>
              <a:t>, A. (2016). </a:t>
            </a:r>
            <a:r>
              <a:rPr lang="da-DK" b="1" i="1" dirty="0"/>
              <a:t>Social Research Methods</a:t>
            </a:r>
            <a:r>
              <a:rPr lang="da-DK" b="1" dirty="0"/>
              <a:t>.</a:t>
            </a:r>
            <a:r>
              <a:rPr lang="da-DK" dirty="0"/>
              <a:t> Klassisk kilde til validitet, reliabilitet og metodekritik. Beskriver tydeligt forskellen mellem planlagte (nutid/fremtid) og gennemførte (datid) metodiske handlinger.</a:t>
            </a:r>
          </a:p>
          <a:p>
            <a:pPr lvl="0"/>
            <a:r>
              <a:rPr lang="da-DK" b="1" dirty="0" err="1">
                <a:effectLst/>
              </a:rPr>
              <a:t>Swales</a:t>
            </a:r>
            <a:r>
              <a:rPr lang="da-DK" b="1" dirty="0">
                <a:effectLst/>
              </a:rPr>
              <a:t>, J. &amp; </a:t>
            </a:r>
            <a:r>
              <a:rPr lang="da-DK" b="1" dirty="0" err="1">
                <a:effectLst/>
              </a:rPr>
              <a:t>Feak</a:t>
            </a:r>
            <a:r>
              <a:rPr lang="da-DK" b="1" dirty="0">
                <a:effectLst/>
              </a:rPr>
              <a:t>, C. (2012). </a:t>
            </a:r>
            <a:r>
              <a:rPr lang="da-DK" b="1" i="1" dirty="0">
                <a:effectLst/>
              </a:rPr>
              <a:t>Academic Writing for </a:t>
            </a:r>
            <a:r>
              <a:rPr lang="da-DK" b="1" i="1" dirty="0" err="1">
                <a:effectLst/>
              </a:rPr>
              <a:t>Graduate</a:t>
            </a:r>
            <a:r>
              <a:rPr lang="da-DK" b="1" i="1" dirty="0">
                <a:effectLst/>
              </a:rPr>
              <a:t> Students</a:t>
            </a:r>
            <a:r>
              <a:rPr lang="da-DK" b="1" dirty="0">
                <a:effectLst/>
              </a:rPr>
              <a:t>.</a:t>
            </a:r>
            <a:r>
              <a:rPr lang="da-DK" dirty="0">
                <a:effectLst/>
              </a:rPr>
              <a:t> Klassisk kilde om verbaltid i akademisk skrivning. De viser, hvordan nutid, datid og generelt gyldige udsagn bruges systematisk i metode, teori og analyse.</a:t>
            </a:r>
            <a:endParaRPr lang="da-DK" dirty="0"/>
          </a:p>
          <a:p>
            <a:pPr lvl="0"/>
            <a:r>
              <a:rPr lang="da-DK" b="1" dirty="0" err="1">
                <a:effectLst/>
              </a:rPr>
              <a:t>Hyland</a:t>
            </a:r>
            <a:r>
              <a:rPr lang="da-DK" b="1" dirty="0">
                <a:effectLst/>
              </a:rPr>
              <a:t>, K. (2004). </a:t>
            </a:r>
            <a:r>
              <a:rPr lang="da-DK" b="1" i="1" dirty="0" err="1">
                <a:effectLst/>
              </a:rPr>
              <a:t>Disciplinary</a:t>
            </a:r>
            <a:r>
              <a:rPr lang="da-DK" b="1" i="1" dirty="0">
                <a:effectLst/>
              </a:rPr>
              <a:t> </a:t>
            </a:r>
            <a:r>
              <a:rPr lang="da-DK" b="1" i="1" dirty="0" err="1">
                <a:effectLst/>
              </a:rPr>
              <a:t>Discourses</a:t>
            </a:r>
            <a:r>
              <a:rPr lang="da-DK" b="1" dirty="0">
                <a:effectLst/>
              </a:rPr>
              <a:t>.</a:t>
            </a:r>
            <a:r>
              <a:rPr lang="da-DK" dirty="0">
                <a:effectLst/>
              </a:rPr>
              <a:t> Dokumenterer, hvordan verbaltid signalerer epistemologisk status: planlagt, gennemført, generelt gyldigt.</a:t>
            </a:r>
            <a:endParaRPr lang="da-DK" dirty="0"/>
          </a:p>
          <a:p>
            <a:pPr lvl="0"/>
            <a:r>
              <a:rPr lang="da-DK" b="1" dirty="0" err="1">
                <a:effectLst/>
              </a:rPr>
              <a:t>Sword</a:t>
            </a:r>
            <a:r>
              <a:rPr lang="da-DK" b="1" dirty="0">
                <a:effectLst/>
              </a:rPr>
              <a:t>, H. (2012). </a:t>
            </a:r>
            <a:r>
              <a:rPr lang="da-DK" b="1" i="1" dirty="0" err="1">
                <a:effectLst/>
              </a:rPr>
              <a:t>Stylish</a:t>
            </a:r>
            <a:r>
              <a:rPr lang="da-DK" b="1" i="1" dirty="0">
                <a:effectLst/>
              </a:rPr>
              <a:t> Academic Writing</a:t>
            </a:r>
            <a:r>
              <a:rPr lang="da-DK" b="1" dirty="0">
                <a:effectLst/>
              </a:rPr>
              <a:t>.</a:t>
            </a:r>
            <a:r>
              <a:rPr lang="da-DK" dirty="0">
                <a:effectLst/>
              </a:rPr>
              <a:t> Understreger, at konsistens i verbaltid øger læserens tillid og reducerer tvetydighed.</a:t>
            </a:r>
            <a:endParaRPr lang="da-DK" dirty="0"/>
          </a:p>
          <a:p>
            <a:endParaRPr lang="da-DK" dirty="0"/>
          </a:p>
        </p:txBody>
      </p:sp>
      <p:sp>
        <p:nvSpPr>
          <p:cNvPr id="4" name="Pladsholder til slidenummer 3"/>
          <p:cNvSpPr>
            <a:spLocks noGrp="1"/>
          </p:cNvSpPr>
          <p:nvPr>
            <p:ph type="sldNum" sz="quarter" idx="5"/>
          </p:nvPr>
        </p:nvSpPr>
        <p:spPr/>
        <p:txBody>
          <a:bodyPr/>
          <a:lstStyle/>
          <a:p>
            <a:fld id="{A170C321-34D9-4FDD-8972-5D4191F3ABF8}" type="slidenum">
              <a:rPr lang="da-DK" smtClean="0"/>
              <a:t>7</a:t>
            </a:fld>
            <a:endParaRPr lang="da-DK"/>
          </a:p>
        </p:txBody>
      </p:sp>
    </p:spTree>
    <p:extLst>
      <p:ext uri="{BB962C8B-B14F-4D97-AF65-F5344CB8AC3E}">
        <p14:creationId xmlns:p14="http://schemas.microsoft.com/office/powerpoint/2010/main" val="406710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79CE1566-1B65-43D4-A0C8-8E621143F5FF}" type="slidenum">
              <a:rPr lang="da-DK" smtClean="0"/>
              <a:t>59</a:t>
            </a:fld>
            <a:endParaRPr lang="da-DK"/>
          </a:p>
        </p:txBody>
      </p:sp>
    </p:spTree>
    <p:extLst>
      <p:ext uri="{BB962C8B-B14F-4D97-AF65-F5344CB8AC3E}">
        <p14:creationId xmlns:p14="http://schemas.microsoft.com/office/powerpoint/2010/main" val="1810262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err="1"/>
              <a:t>Meetoo</a:t>
            </a:r>
            <a:r>
              <a:rPr lang="da-DK" dirty="0"/>
              <a:t> sexchikane, virksomhedens historiske betydning for produktet, ledelsesstil undersøgelser</a:t>
            </a:r>
          </a:p>
        </p:txBody>
      </p:sp>
      <p:sp>
        <p:nvSpPr>
          <p:cNvPr id="4" name="Pladsholder til slidenummer 3"/>
          <p:cNvSpPr>
            <a:spLocks noGrp="1"/>
          </p:cNvSpPr>
          <p:nvPr>
            <p:ph type="sldNum" sz="quarter" idx="5"/>
          </p:nvPr>
        </p:nvSpPr>
        <p:spPr/>
        <p:txBody>
          <a:bodyPr/>
          <a:lstStyle/>
          <a:p>
            <a:fld id="{BFCFA245-1015-451F-9C53-4F811B91A0CB}" type="slidenum">
              <a:rPr lang="da-DK" smtClean="0"/>
              <a:t>63</a:t>
            </a:fld>
            <a:endParaRPr lang="da-DK"/>
          </a:p>
        </p:txBody>
      </p:sp>
    </p:spTree>
    <p:extLst>
      <p:ext uri="{BB962C8B-B14F-4D97-AF65-F5344CB8AC3E}">
        <p14:creationId xmlns:p14="http://schemas.microsoft.com/office/powerpoint/2010/main" val="243419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To kodningsstadier: Første og anden kodecyklus </a:t>
            </a:r>
            <a:br>
              <a:rPr lang="da-DK" dirty="0"/>
            </a:br>
            <a:r>
              <a:rPr lang="da-DK" dirty="0"/>
              <a:t>(jf. Miles et al. 2013)</a:t>
            </a:r>
          </a:p>
          <a:p>
            <a:pPr marL="457200" indent="-457200">
              <a:buFont typeface="+mj-lt"/>
              <a:buAutoNum type="arabicPeriod"/>
            </a:pPr>
            <a:r>
              <a:rPr lang="da-DK" b="1" dirty="0"/>
              <a:t>Første cyklus</a:t>
            </a:r>
            <a:br>
              <a:rPr lang="da-DK" b="1" dirty="0"/>
            </a:br>
            <a:r>
              <a:rPr lang="da-DK" dirty="0"/>
              <a:t>- Henviser til det indledende arbejde med at kode ”rå data”, således at koder anføres ved forskellige tekstbidder (Miles et al. (2013) nævner 25 forskellige tilgange til kodning af data i første cyklus). </a:t>
            </a:r>
          </a:p>
          <a:p>
            <a:pPr marL="457200" indent="-457200">
              <a:buFont typeface="+mj-lt"/>
              <a:buAutoNum type="arabicPeriod"/>
            </a:pPr>
            <a:endParaRPr lang="da-DK" dirty="0"/>
          </a:p>
          <a:p>
            <a:pPr marL="457200" indent="-457200">
              <a:buFont typeface="+mj-lt"/>
              <a:buAutoNum type="arabicPeriod"/>
            </a:pPr>
            <a:r>
              <a:rPr lang="da-DK" b="1" dirty="0"/>
              <a:t>Anden cyklus</a:t>
            </a:r>
            <a:r>
              <a:rPr lang="da-DK" dirty="0"/>
              <a:t> </a:t>
            </a:r>
            <a:br>
              <a:rPr lang="da-DK" dirty="0"/>
            </a:br>
            <a:r>
              <a:rPr lang="da-DK" dirty="0"/>
              <a:t>- Henviser til det videregående analysearbejdet, hvor kodede tekstbidder nu organiseres og samles, således at det kategoriseres under sammen overordnede kategori (tema). </a:t>
            </a:r>
          </a:p>
          <a:p>
            <a:endParaRPr lang="da-DK" dirty="0"/>
          </a:p>
          <a:p>
            <a:endParaRPr lang="da-DK" dirty="0"/>
          </a:p>
        </p:txBody>
      </p:sp>
      <p:sp>
        <p:nvSpPr>
          <p:cNvPr id="4" name="Pladsholder til diasnummer 3"/>
          <p:cNvSpPr>
            <a:spLocks noGrp="1"/>
          </p:cNvSpPr>
          <p:nvPr>
            <p:ph type="sldNum" sz="quarter" idx="10"/>
          </p:nvPr>
        </p:nvSpPr>
        <p:spPr/>
        <p:txBody>
          <a:bodyPr/>
          <a:lstStyle/>
          <a:p>
            <a:fld id="{1670BD44-FD2C-7C45-9936-C08D46955FFC}" type="slidenum">
              <a:rPr lang="da-DK" smtClean="0"/>
              <a:pPr/>
              <a:t>78</a:t>
            </a:fld>
            <a:endParaRPr lang="da-DK"/>
          </a:p>
        </p:txBody>
      </p:sp>
    </p:spTree>
    <p:extLst>
      <p:ext uri="{BB962C8B-B14F-4D97-AF65-F5344CB8AC3E}">
        <p14:creationId xmlns:p14="http://schemas.microsoft.com/office/powerpoint/2010/main" val="1059170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Reelt kan alt kodes. Og ikke nogen lille opgave – se foto</a:t>
            </a:r>
          </a:p>
        </p:txBody>
      </p:sp>
      <p:sp>
        <p:nvSpPr>
          <p:cNvPr id="4" name="Pladsholder til slidenummer 3"/>
          <p:cNvSpPr>
            <a:spLocks noGrp="1"/>
          </p:cNvSpPr>
          <p:nvPr>
            <p:ph type="sldNum" sz="quarter" idx="5"/>
          </p:nvPr>
        </p:nvSpPr>
        <p:spPr/>
        <p:txBody>
          <a:bodyPr/>
          <a:lstStyle/>
          <a:p>
            <a:fld id="{C4B32DDD-6CC8-458D-93E0-0195A202268D}" type="slidenum">
              <a:rPr lang="da-DK" smtClean="0"/>
              <a:t>82</a:t>
            </a:fld>
            <a:endParaRPr lang="da-DK"/>
          </a:p>
        </p:txBody>
      </p:sp>
    </p:spTree>
    <p:extLst>
      <p:ext uri="{BB962C8B-B14F-4D97-AF65-F5344CB8AC3E}">
        <p14:creationId xmlns:p14="http://schemas.microsoft.com/office/powerpoint/2010/main" val="3878605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Det er op til jer. I er undersøgerne og fortolkerne. </a:t>
            </a:r>
          </a:p>
        </p:txBody>
      </p:sp>
      <p:sp>
        <p:nvSpPr>
          <p:cNvPr id="4" name="Pladsholder til slidenummer 3"/>
          <p:cNvSpPr>
            <a:spLocks noGrp="1"/>
          </p:cNvSpPr>
          <p:nvPr>
            <p:ph type="sldNum" sz="quarter" idx="5"/>
          </p:nvPr>
        </p:nvSpPr>
        <p:spPr/>
        <p:txBody>
          <a:bodyPr/>
          <a:lstStyle/>
          <a:p>
            <a:fld id="{C4B32DDD-6CC8-458D-93E0-0195A202268D}" type="slidenum">
              <a:rPr lang="da-DK" smtClean="0"/>
              <a:t>83</a:t>
            </a:fld>
            <a:endParaRPr lang="da-DK"/>
          </a:p>
        </p:txBody>
      </p:sp>
    </p:spTree>
    <p:extLst>
      <p:ext uri="{BB962C8B-B14F-4D97-AF65-F5344CB8AC3E}">
        <p14:creationId xmlns:p14="http://schemas.microsoft.com/office/powerpoint/2010/main" val="2626686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r>
              <a:rPr lang="da-DK" dirty="0"/>
              <a:t>Jesper vælger i sit kodetræs eksempel at </a:t>
            </a:r>
            <a:r>
              <a:rPr lang="da-DK" dirty="0" err="1"/>
              <a:t>illustere</a:t>
            </a:r>
            <a:r>
              <a:rPr lang="da-DK" dirty="0"/>
              <a:t> en samling under indikatorer i 4 forskellige identifikationer: alm-, </a:t>
            </a:r>
            <a:r>
              <a:rPr lang="da-DK" dirty="0" err="1"/>
              <a:t>skitso</a:t>
            </a:r>
            <a:r>
              <a:rPr lang="da-DK" dirty="0"/>
              <a:t>-, dis-, neutral. Hermed vil han sige, at der er forskellige </a:t>
            </a:r>
            <a:r>
              <a:rPr lang="da-DK" dirty="0" err="1"/>
              <a:t>kodehierakier</a:t>
            </a:r>
            <a:r>
              <a:rPr lang="da-DK" dirty="0"/>
              <a:t>. </a:t>
            </a:r>
          </a:p>
        </p:txBody>
      </p:sp>
      <p:sp>
        <p:nvSpPr>
          <p:cNvPr id="4" name="Pladsholder til slidenummer 3"/>
          <p:cNvSpPr>
            <a:spLocks noGrp="1"/>
          </p:cNvSpPr>
          <p:nvPr>
            <p:ph type="sldNum" sz="quarter" idx="5"/>
          </p:nvPr>
        </p:nvSpPr>
        <p:spPr/>
        <p:txBody>
          <a:bodyPr/>
          <a:lstStyle/>
          <a:p>
            <a:fld id="{C4B32DDD-6CC8-458D-93E0-0195A202268D}" type="slidenum">
              <a:rPr lang="da-DK" smtClean="0"/>
              <a:t>93</a:t>
            </a:fld>
            <a:endParaRPr lang="da-DK"/>
          </a:p>
        </p:txBody>
      </p:sp>
    </p:spTree>
    <p:extLst>
      <p:ext uri="{BB962C8B-B14F-4D97-AF65-F5344CB8AC3E}">
        <p14:creationId xmlns:p14="http://schemas.microsoft.com/office/powerpoint/2010/main" val="1262666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txBody>
          <a:bodyPr/>
          <a:lstStyle/>
          <a:p>
            <a:endParaRPr lang="da-DK"/>
          </a:p>
        </p:txBody>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Jesper valgt at lægge en opgave op kommentarer.</a:t>
            </a:r>
          </a:p>
          <a:p>
            <a:endParaRPr lang="da-DK" dirty="0"/>
          </a:p>
        </p:txBody>
      </p:sp>
      <p:sp>
        <p:nvSpPr>
          <p:cNvPr id="4" name="Pladsholder til slidenummer 3"/>
          <p:cNvSpPr>
            <a:spLocks noGrp="1"/>
          </p:cNvSpPr>
          <p:nvPr>
            <p:ph type="sldNum" sz="quarter" idx="5"/>
          </p:nvPr>
        </p:nvSpPr>
        <p:spPr/>
        <p:txBody>
          <a:bodyPr/>
          <a:lstStyle/>
          <a:p>
            <a:fld id="{9195283E-AC02-47E9-8525-2C38F80773F7}" type="slidenum">
              <a:rPr lang="da-DK" smtClean="0"/>
              <a:t>102</a:t>
            </a:fld>
            <a:endParaRPr lang="da-DK"/>
          </a:p>
        </p:txBody>
      </p:sp>
    </p:spTree>
    <p:extLst>
      <p:ext uri="{BB962C8B-B14F-4D97-AF65-F5344CB8AC3E}">
        <p14:creationId xmlns:p14="http://schemas.microsoft.com/office/powerpoint/2010/main" val="2347793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bg>
      <p:bgPr>
        <a:gradFill>
          <a:gsLst>
            <a:gs pos="35000">
              <a:srgbClr val="FCEEE4"/>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CEC43A-734F-D538-C01F-43E1B67C8FD6}"/>
              </a:ext>
            </a:extLst>
          </p:cNvPr>
          <p:cNvSpPr>
            <a:spLocks noGrp="1"/>
          </p:cNvSpPr>
          <p:nvPr>
            <p:ph type="ctrTitle"/>
          </p:nvPr>
        </p:nvSpPr>
        <p:spPr>
          <a:xfrm>
            <a:off x="1524000" y="1122363"/>
            <a:ext cx="9144000" cy="2387600"/>
          </a:xfrm>
        </p:spPr>
        <p:txBody>
          <a:bodyPr anchor="b"/>
          <a:lstStyle>
            <a:lvl1pPr algn="ctr">
              <a:defRPr sz="6000">
                <a:latin typeface="+mn-lt"/>
              </a:defRPr>
            </a:lvl1pPr>
          </a:lstStyle>
          <a:p>
            <a:r>
              <a:rPr lang="da-DK" dirty="0"/>
              <a:t>Klik for at redigere titeltypografien i masteren</a:t>
            </a:r>
          </a:p>
        </p:txBody>
      </p:sp>
      <p:sp>
        <p:nvSpPr>
          <p:cNvPr id="3" name="Undertitel 2">
            <a:extLst>
              <a:ext uri="{FF2B5EF4-FFF2-40B4-BE49-F238E27FC236}">
                <a16:creationId xmlns:a16="http://schemas.microsoft.com/office/drawing/2014/main" id="{ADD613C7-5116-C340-5450-DD9376AC4C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A4DD98D1-8F3B-8DA0-120F-251BD8E991E0}"/>
              </a:ext>
            </a:extLst>
          </p:cNvPr>
          <p:cNvSpPr>
            <a:spLocks noGrp="1"/>
          </p:cNvSpPr>
          <p:nvPr>
            <p:ph type="dt" sz="half" idx="10"/>
          </p:nvPr>
        </p:nvSpPr>
        <p:spPr/>
        <p:txBody>
          <a:bodyPr/>
          <a:lstStyle/>
          <a:p>
            <a:fld id="{399CF12C-C07B-4550-AC83-AE8F73D076FD}" type="datetimeFigureOut">
              <a:rPr lang="da-DK" smtClean="0"/>
              <a:t>16.08.2026</a:t>
            </a:fld>
            <a:endParaRPr lang="da-DK"/>
          </a:p>
        </p:txBody>
      </p:sp>
      <p:sp>
        <p:nvSpPr>
          <p:cNvPr id="5" name="Pladsholder til sidefod 4">
            <a:extLst>
              <a:ext uri="{FF2B5EF4-FFF2-40B4-BE49-F238E27FC236}">
                <a16:creationId xmlns:a16="http://schemas.microsoft.com/office/drawing/2014/main" id="{F247FC0A-4E85-C399-CE9F-1CB219C3D24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42B3E5C-1B56-B6BC-57DF-56B99ECBA644}"/>
              </a:ext>
            </a:extLst>
          </p:cNvPr>
          <p:cNvSpPr>
            <a:spLocks noGrp="1"/>
          </p:cNvSpPr>
          <p:nvPr>
            <p:ph type="sldNum" sz="quarter" idx="12"/>
          </p:nvPr>
        </p:nvSpPr>
        <p:spPr/>
        <p:txBody>
          <a:bodyPr/>
          <a:lstStyle/>
          <a:p>
            <a:fld id="{C959F914-D056-4996-8BE0-E44C2C8212BF}" type="slidenum">
              <a:rPr lang="da-DK" smtClean="0"/>
              <a:t>‹nr.›</a:t>
            </a:fld>
            <a:endParaRPr lang="da-DK"/>
          </a:p>
        </p:txBody>
      </p:sp>
    </p:spTree>
    <p:extLst>
      <p:ext uri="{BB962C8B-B14F-4D97-AF65-F5344CB8AC3E}">
        <p14:creationId xmlns:p14="http://schemas.microsoft.com/office/powerpoint/2010/main" val="2046236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43B1D1-2831-1664-E4B4-B8F056DCD9E5}"/>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BAF27F75-3CDB-557D-7156-E74D45A8D111}"/>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CB37901-440E-3862-F7E4-B892FD072ADD}"/>
              </a:ext>
            </a:extLst>
          </p:cNvPr>
          <p:cNvSpPr>
            <a:spLocks noGrp="1"/>
          </p:cNvSpPr>
          <p:nvPr>
            <p:ph type="dt" sz="half" idx="10"/>
          </p:nvPr>
        </p:nvSpPr>
        <p:spPr/>
        <p:txBody>
          <a:bodyPr/>
          <a:lstStyle/>
          <a:p>
            <a:fld id="{399CF12C-C07B-4550-AC83-AE8F73D076FD}" type="datetimeFigureOut">
              <a:rPr lang="da-DK" smtClean="0"/>
              <a:t>16.08.2026</a:t>
            </a:fld>
            <a:endParaRPr lang="da-DK"/>
          </a:p>
        </p:txBody>
      </p:sp>
      <p:sp>
        <p:nvSpPr>
          <p:cNvPr id="5" name="Pladsholder til sidefod 4">
            <a:extLst>
              <a:ext uri="{FF2B5EF4-FFF2-40B4-BE49-F238E27FC236}">
                <a16:creationId xmlns:a16="http://schemas.microsoft.com/office/drawing/2014/main" id="{5F12260E-902E-5266-0053-DF1BADEE033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0CE0CF68-97A5-4EC9-FA5A-85F59AF02A4C}"/>
              </a:ext>
            </a:extLst>
          </p:cNvPr>
          <p:cNvSpPr>
            <a:spLocks noGrp="1"/>
          </p:cNvSpPr>
          <p:nvPr>
            <p:ph type="sldNum" sz="quarter" idx="12"/>
          </p:nvPr>
        </p:nvSpPr>
        <p:spPr/>
        <p:txBody>
          <a:bodyPr/>
          <a:lstStyle/>
          <a:p>
            <a:fld id="{C959F914-D056-4996-8BE0-E44C2C8212BF}" type="slidenum">
              <a:rPr lang="da-DK" smtClean="0"/>
              <a:t>‹nr.›</a:t>
            </a:fld>
            <a:endParaRPr lang="da-DK"/>
          </a:p>
        </p:txBody>
      </p:sp>
    </p:spTree>
    <p:extLst>
      <p:ext uri="{BB962C8B-B14F-4D97-AF65-F5344CB8AC3E}">
        <p14:creationId xmlns:p14="http://schemas.microsoft.com/office/powerpoint/2010/main" val="2154998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96DE92F8-FD28-DBE8-A0F0-A05DF7657EA1}"/>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9E9E564B-71D2-431A-A1CC-3A6DA95A75FC}"/>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4C612A3-7233-9524-5750-598B19AEB061}"/>
              </a:ext>
            </a:extLst>
          </p:cNvPr>
          <p:cNvSpPr>
            <a:spLocks noGrp="1"/>
          </p:cNvSpPr>
          <p:nvPr>
            <p:ph type="dt" sz="half" idx="10"/>
          </p:nvPr>
        </p:nvSpPr>
        <p:spPr/>
        <p:txBody>
          <a:bodyPr/>
          <a:lstStyle/>
          <a:p>
            <a:fld id="{399CF12C-C07B-4550-AC83-AE8F73D076FD}" type="datetimeFigureOut">
              <a:rPr lang="da-DK" smtClean="0"/>
              <a:t>16.08.2026</a:t>
            </a:fld>
            <a:endParaRPr lang="da-DK"/>
          </a:p>
        </p:txBody>
      </p:sp>
      <p:sp>
        <p:nvSpPr>
          <p:cNvPr id="5" name="Pladsholder til sidefod 4">
            <a:extLst>
              <a:ext uri="{FF2B5EF4-FFF2-40B4-BE49-F238E27FC236}">
                <a16:creationId xmlns:a16="http://schemas.microsoft.com/office/drawing/2014/main" id="{6E59EF09-CBB4-F957-FEF8-E6E3AB5BF68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6FD59AA-6CE8-D5D4-E3BC-8D0DB191E3FB}"/>
              </a:ext>
            </a:extLst>
          </p:cNvPr>
          <p:cNvSpPr>
            <a:spLocks noGrp="1"/>
          </p:cNvSpPr>
          <p:nvPr>
            <p:ph type="sldNum" sz="quarter" idx="12"/>
          </p:nvPr>
        </p:nvSpPr>
        <p:spPr/>
        <p:txBody>
          <a:bodyPr/>
          <a:lstStyle/>
          <a:p>
            <a:fld id="{C959F914-D056-4996-8BE0-E44C2C8212BF}" type="slidenum">
              <a:rPr lang="da-DK" smtClean="0"/>
              <a:t>‹nr.›</a:t>
            </a:fld>
            <a:endParaRPr lang="da-DK"/>
          </a:p>
        </p:txBody>
      </p:sp>
    </p:spTree>
    <p:extLst>
      <p:ext uri="{BB962C8B-B14F-4D97-AF65-F5344CB8AC3E}">
        <p14:creationId xmlns:p14="http://schemas.microsoft.com/office/powerpoint/2010/main" val="1848290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el og tabel">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p>
            <a:r>
              <a:rPr lang="da-DK"/>
              <a:t>Klik for at redigere titeltypografi i masteren</a:t>
            </a:r>
          </a:p>
        </p:txBody>
      </p:sp>
      <p:sp>
        <p:nvSpPr>
          <p:cNvPr id="3" name="Pladsholder til tabel 2"/>
          <p:cNvSpPr>
            <a:spLocks noGrp="1"/>
          </p:cNvSpPr>
          <p:nvPr>
            <p:ph type="tbl" idx="1"/>
          </p:nvPr>
        </p:nvSpPr>
        <p:spPr>
          <a:xfrm>
            <a:off x="609600" y="1600201"/>
            <a:ext cx="10972800" cy="4525963"/>
          </a:xfrm>
        </p:spPr>
        <p:txBody>
          <a:bodyPr/>
          <a:lstStyle/>
          <a:p>
            <a:endParaRPr lang="da-DK"/>
          </a:p>
        </p:txBody>
      </p:sp>
      <p:sp>
        <p:nvSpPr>
          <p:cNvPr id="4" name="Pladsholder til dato 3"/>
          <p:cNvSpPr>
            <a:spLocks noGrp="1"/>
          </p:cNvSpPr>
          <p:nvPr>
            <p:ph type="dt" sz="half" idx="10"/>
          </p:nvPr>
        </p:nvSpPr>
        <p:spPr>
          <a:xfrm>
            <a:off x="609600" y="6245225"/>
            <a:ext cx="2844800" cy="476250"/>
          </a:xfrm>
        </p:spPr>
        <p:txBody>
          <a:bodyPr/>
          <a:lstStyle>
            <a:lvl1pPr>
              <a:defRPr/>
            </a:lvl1pPr>
          </a:lstStyle>
          <a:p>
            <a:endParaRPr lang="da-DK"/>
          </a:p>
        </p:txBody>
      </p:sp>
      <p:sp>
        <p:nvSpPr>
          <p:cNvPr id="5" name="Pladsholder til sidefod 4"/>
          <p:cNvSpPr>
            <a:spLocks noGrp="1"/>
          </p:cNvSpPr>
          <p:nvPr>
            <p:ph type="ftr" sz="quarter" idx="11"/>
          </p:nvPr>
        </p:nvSpPr>
        <p:spPr>
          <a:xfrm>
            <a:off x="4165600" y="6245225"/>
            <a:ext cx="3860800" cy="476250"/>
          </a:xfrm>
        </p:spPr>
        <p:txBody>
          <a:bodyPr/>
          <a:lstStyle>
            <a:lvl1pPr>
              <a:defRPr/>
            </a:lvl1pPr>
          </a:lstStyle>
          <a:p>
            <a:r>
              <a:rPr lang="da-DK"/>
              <a:t>Lisbeth Villemoes Sørensen, specialergoterapeut, MPH, ph.d.</a:t>
            </a:r>
          </a:p>
        </p:txBody>
      </p:sp>
      <p:sp>
        <p:nvSpPr>
          <p:cNvPr id="6" name="Pladsholder til diasnummer 5"/>
          <p:cNvSpPr>
            <a:spLocks noGrp="1"/>
          </p:cNvSpPr>
          <p:nvPr>
            <p:ph type="sldNum" sz="quarter" idx="12"/>
          </p:nvPr>
        </p:nvSpPr>
        <p:spPr>
          <a:xfrm>
            <a:off x="8737600" y="6245225"/>
            <a:ext cx="2844800" cy="476250"/>
          </a:xfrm>
        </p:spPr>
        <p:txBody>
          <a:bodyPr/>
          <a:lstStyle>
            <a:lvl1pPr>
              <a:defRPr/>
            </a:lvl1pPr>
          </a:lstStyle>
          <a:p>
            <a:fld id="{49FCE3FF-A145-4560-9882-E23B0B4DEF85}" type="slidenum">
              <a:rPr lang="da-DK"/>
              <a:pPr/>
              <a:t>‹nr.›</a:t>
            </a:fld>
            <a:endParaRPr lang="da-DK"/>
          </a:p>
        </p:txBody>
      </p:sp>
    </p:spTree>
    <p:extLst>
      <p:ext uri="{BB962C8B-B14F-4D97-AF65-F5344CB8AC3E}">
        <p14:creationId xmlns:p14="http://schemas.microsoft.com/office/powerpoint/2010/main" val="2797385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A59776-4552-A10E-FEFB-85F25AE9B902}"/>
              </a:ext>
            </a:extLst>
          </p:cNvPr>
          <p:cNvSpPr>
            <a:spLocks noGrp="1"/>
          </p:cNvSpPr>
          <p:nvPr>
            <p:ph type="title" hasCustomPrompt="1"/>
          </p:nvPr>
        </p:nvSpPr>
        <p:spPr/>
        <p:txBody>
          <a:bodyPr/>
          <a:lstStyle>
            <a:lvl1pPr>
              <a:defRPr>
                <a:latin typeface="+mn-lt"/>
              </a:defRPr>
            </a:lvl1pPr>
          </a:lstStyle>
          <a:p>
            <a:r>
              <a:rPr lang="da-DK" dirty="0" err="1"/>
              <a:t>calibri</a:t>
            </a:r>
            <a:endParaRPr lang="da-DK" dirty="0"/>
          </a:p>
        </p:txBody>
      </p:sp>
      <p:sp>
        <p:nvSpPr>
          <p:cNvPr id="3" name="Pladsholder til indhold 2">
            <a:extLst>
              <a:ext uri="{FF2B5EF4-FFF2-40B4-BE49-F238E27FC236}">
                <a16:creationId xmlns:a16="http://schemas.microsoft.com/office/drawing/2014/main" id="{3E860904-AA03-76C6-86F2-8D8A375BBA0C}"/>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F757C8B-7287-10B2-ACAD-27588322A110}"/>
              </a:ext>
            </a:extLst>
          </p:cNvPr>
          <p:cNvSpPr>
            <a:spLocks noGrp="1"/>
          </p:cNvSpPr>
          <p:nvPr>
            <p:ph type="dt" sz="half" idx="10"/>
          </p:nvPr>
        </p:nvSpPr>
        <p:spPr/>
        <p:txBody>
          <a:bodyPr/>
          <a:lstStyle/>
          <a:p>
            <a:fld id="{399CF12C-C07B-4550-AC83-AE8F73D076FD}" type="datetimeFigureOut">
              <a:rPr lang="da-DK" smtClean="0"/>
              <a:t>16.08.2026</a:t>
            </a:fld>
            <a:endParaRPr lang="da-DK"/>
          </a:p>
        </p:txBody>
      </p:sp>
      <p:sp>
        <p:nvSpPr>
          <p:cNvPr id="5" name="Pladsholder til sidefod 4">
            <a:extLst>
              <a:ext uri="{FF2B5EF4-FFF2-40B4-BE49-F238E27FC236}">
                <a16:creationId xmlns:a16="http://schemas.microsoft.com/office/drawing/2014/main" id="{5CE9B83D-72F5-5691-80FD-AB22E7872C8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E55BB05-C4FE-CA32-B37E-565E9AE0BC54}"/>
              </a:ext>
            </a:extLst>
          </p:cNvPr>
          <p:cNvSpPr>
            <a:spLocks noGrp="1"/>
          </p:cNvSpPr>
          <p:nvPr>
            <p:ph type="sldNum" sz="quarter" idx="12"/>
          </p:nvPr>
        </p:nvSpPr>
        <p:spPr/>
        <p:txBody>
          <a:bodyPr/>
          <a:lstStyle/>
          <a:p>
            <a:endParaRPr lang="da-DK" dirty="0"/>
          </a:p>
        </p:txBody>
      </p:sp>
    </p:spTree>
    <p:extLst>
      <p:ext uri="{BB962C8B-B14F-4D97-AF65-F5344CB8AC3E}">
        <p14:creationId xmlns:p14="http://schemas.microsoft.com/office/powerpoint/2010/main" val="3645028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4E7C87-1266-73FB-264A-C538E3CFC246}"/>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3FE61417-65C4-DE81-C564-CC6608D558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715C572B-53E7-8BAA-684D-141D13F0C31B}"/>
              </a:ext>
            </a:extLst>
          </p:cNvPr>
          <p:cNvSpPr>
            <a:spLocks noGrp="1"/>
          </p:cNvSpPr>
          <p:nvPr>
            <p:ph type="dt" sz="half" idx="10"/>
          </p:nvPr>
        </p:nvSpPr>
        <p:spPr/>
        <p:txBody>
          <a:bodyPr/>
          <a:lstStyle/>
          <a:p>
            <a:fld id="{399CF12C-C07B-4550-AC83-AE8F73D076FD}" type="datetimeFigureOut">
              <a:rPr lang="da-DK" smtClean="0"/>
              <a:t>16.08.2026</a:t>
            </a:fld>
            <a:endParaRPr lang="da-DK"/>
          </a:p>
        </p:txBody>
      </p:sp>
      <p:sp>
        <p:nvSpPr>
          <p:cNvPr id="5" name="Pladsholder til sidefod 4">
            <a:extLst>
              <a:ext uri="{FF2B5EF4-FFF2-40B4-BE49-F238E27FC236}">
                <a16:creationId xmlns:a16="http://schemas.microsoft.com/office/drawing/2014/main" id="{EB131824-83D7-AC74-ED84-A273FC382E3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B25D6B5-E750-5807-4DE7-6EF0FDF5B41D}"/>
              </a:ext>
            </a:extLst>
          </p:cNvPr>
          <p:cNvSpPr>
            <a:spLocks noGrp="1"/>
          </p:cNvSpPr>
          <p:nvPr>
            <p:ph type="sldNum" sz="quarter" idx="12"/>
          </p:nvPr>
        </p:nvSpPr>
        <p:spPr/>
        <p:txBody>
          <a:bodyPr/>
          <a:lstStyle/>
          <a:p>
            <a:fld id="{C959F914-D056-4996-8BE0-E44C2C8212BF}" type="slidenum">
              <a:rPr lang="da-DK" smtClean="0"/>
              <a:t>‹nr.›</a:t>
            </a:fld>
            <a:endParaRPr lang="da-DK"/>
          </a:p>
        </p:txBody>
      </p:sp>
    </p:spTree>
    <p:extLst>
      <p:ext uri="{BB962C8B-B14F-4D97-AF65-F5344CB8AC3E}">
        <p14:creationId xmlns:p14="http://schemas.microsoft.com/office/powerpoint/2010/main" val="9206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29427E-FB95-8F4D-6A19-8C7ED7D7627B}"/>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ABB22B8-C5FF-884A-F541-FCFFA8CC41F0}"/>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C179DB41-AABC-84E9-1D08-4B55D95C2A19}"/>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FAC64C4F-2DD2-1DD8-DA65-605206816BEC}"/>
              </a:ext>
            </a:extLst>
          </p:cNvPr>
          <p:cNvSpPr>
            <a:spLocks noGrp="1"/>
          </p:cNvSpPr>
          <p:nvPr>
            <p:ph type="dt" sz="half" idx="10"/>
          </p:nvPr>
        </p:nvSpPr>
        <p:spPr/>
        <p:txBody>
          <a:bodyPr/>
          <a:lstStyle/>
          <a:p>
            <a:fld id="{399CF12C-C07B-4550-AC83-AE8F73D076FD}" type="datetimeFigureOut">
              <a:rPr lang="da-DK" smtClean="0"/>
              <a:t>16.08.2026</a:t>
            </a:fld>
            <a:endParaRPr lang="da-DK"/>
          </a:p>
        </p:txBody>
      </p:sp>
      <p:sp>
        <p:nvSpPr>
          <p:cNvPr id="6" name="Pladsholder til sidefod 5">
            <a:extLst>
              <a:ext uri="{FF2B5EF4-FFF2-40B4-BE49-F238E27FC236}">
                <a16:creationId xmlns:a16="http://schemas.microsoft.com/office/drawing/2014/main" id="{D70D6A22-C0BC-DC55-1A83-0AAED8170B0E}"/>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8F63DB7-9960-FEA5-ADA7-00A467AF4CC7}"/>
              </a:ext>
            </a:extLst>
          </p:cNvPr>
          <p:cNvSpPr>
            <a:spLocks noGrp="1"/>
          </p:cNvSpPr>
          <p:nvPr>
            <p:ph type="sldNum" sz="quarter" idx="12"/>
          </p:nvPr>
        </p:nvSpPr>
        <p:spPr/>
        <p:txBody>
          <a:bodyPr/>
          <a:lstStyle/>
          <a:p>
            <a:fld id="{C959F914-D056-4996-8BE0-E44C2C8212BF}" type="slidenum">
              <a:rPr lang="da-DK" smtClean="0"/>
              <a:t>‹nr.›</a:t>
            </a:fld>
            <a:endParaRPr lang="da-DK"/>
          </a:p>
        </p:txBody>
      </p:sp>
    </p:spTree>
    <p:extLst>
      <p:ext uri="{BB962C8B-B14F-4D97-AF65-F5344CB8AC3E}">
        <p14:creationId xmlns:p14="http://schemas.microsoft.com/office/powerpoint/2010/main" val="884660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B53C68-484D-05D1-6D32-6ADEEF5A4429}"/>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00E87E02-6FA5-15FA-DF37-B705BA14DF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8EC3FE65-EB1A-354D-D9F5-F87A850FF442}"/>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E73375F1-3C9A-CDB2-A898-CB31CAAA97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DD3D2E6B-AB58-FCB2-AFEC-D9813EF76FC7}"/>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52A260CA-CB53-E3C2-B851-40B73FF37BE0}"/>
              </a:ext>
            </a:extLst>
          </p:cNvPr>
          <p:cNvSpPr>
            <a:spLocks noGrp="1"/>
          </p:cNvSpPr>
          <p:nvPr>
            <p:ph type="dt" sz="half" idx="10"/>
          </p:nvPr>
        </p:nvSpPr>
        <p:spPr/>
        <p:txBody>
          <a:bodyPr/>
          <a:lstStyle/>
          <a:p>
            <a:fld id="{399CF12C-C07B-4550-AC83-AE8F73D076FD}" type="datetimeFigureOut">
              <a:rPr lang="da-DK" smtClean="0"/>
              <a:t>16.08.2026</a:t>
            </a:fld>
            <a:endParaRPr lang="da-DK"/>
          </a:p>
        </p:txBody>
      </p:sp>
      <p:sp>
        <p:nvSpPr>
          <p:cNvPr id="8" name="Pladsholder til sidefod 7">
            <a:extLst>
              <a:ext uri="{FF2B5EF4-FFF2-40B4-BE49-F238E27FC236}">
                <a16:creationId xmlns:a16="http://schemas.microsoft.com/office/drawing/2014/main" id="{3238D3AD-AFD2-FBC9-F05F-151A0EAD31CF}"/>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8F1A9D5C-D91F-BD5B-23B2-AD1E3288CFBE}"/>
              </a:ext>
            </a:extLst>
          </p:cNvPr>
          <p:cNvSpPr>
            <a:spLocks noGrp="1"/>
          </p:cNvSpPr>
          <p:nvPr>
            <p:ph type="sldNum" sz="quarter" idx="12"/>
          </p:nvPr>
        </p:nvSpPr>
        <p:spPr/>
        <p:txBody>
          <a:bodyPr/>
          <a:lstStyle/>
          <a:p>
            <a:fld id="{C959F914-D056-4996-8BE0-E44C2C8212BF}" type="slidenum">
              <a:rPr lang="da-DK" smtClean="0"/>
              <a:t>‹nr.›</a:t>
            </a:fld>
            <a:endParaRPr lang="da-DK"/>
          </a:p>
        </p:txBody>
      </p:sp>
    </p:spTree>
    <p:extLst>
      <p:ext uri="{BB962C8B-B14F-4D97-AF65-F5344CB8AC3E}">
        <p14:creationId xmlns:p14="http://schemas.microsoft.com/office/powerpoint/2010/main" val="1362211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9FA7A3-D562-4353-CB0E-A26A8EE34DAD}"/>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EDC0E824-CAC4-3F84-E5A7-7C3B9D42ADD0}"/>
              </a:ext>
            </a:extLst>
          </p:cNvPr>
          <p:cNvSpPr>
            <a:spLocks noGrp="1"/>
          </p:cNvSpPr>
          <p:nvPr>
            <p:ph type="dt" sz="half" idx="10"/>
          </p:nvPr>
        </p:nvSpPr>
        <p:spPr/>
        <p:txBody>
          <a:bodyPr/>
          <a:lstStyle/>
          <a:p>
            <a:fld id="{399CF12C-C07B-4550-AC83-AE8F73D076FD}" type="datetimeFigureOut">
              <a:rPr lang="da-DK" smtClean="0"/>
              <a:t>16.08.2026</a:t>
            </a:fld>
            <a:endParaRPr lang="da-DK"/>
          </a:p>
        </p:txBody>
      </p:sp>
      <p:sp>
        <p:nvSpPr>
          <p:cNvPr id="4" name="Pladsholder til sidefod 3">
            <a:extLst>
              <a:ext uri="{FF2B5EF4-FFF2-40B4-BE49-F238E27FC236}">
                <a16:creationId xmlns:a16="http://schemas.microsoft.com/office/drawing/2014/main" id="{99734C63-9FDA-6503-A717-B31ED6E3584D}"/>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9A91A7EC-1962-160D-AA1A-7CB513191442}"/>
              </a:ext>
            </a:extLst>
          </p:cNvPr>
          <p:cNvSpPr>
            <a:spLocks noGrp="1"/>
          </p:cNvSpPr>
          <p:nvPr>
            <p:ph type="sldNum" sz="quarter" idx="12"/>
          </p:nvPr>
        </p:nvSpPr>
        <p:spPr/>
        <p:txBody>
          <a:bodyPr/>
          <a:lstStyle/>
          <a:p>
            <a:fld id="{C959F914-D056-4996-8BE0-E44C2C8212BF}" type="slidenum">
              <a:rPr lang="da-DK" smtClean="0"/>
              <a:t>‹nr.›</a:t>
            </a:fld>
            <a:endParaRPr lang="da-DK"/>
          </a:p>
        </p:txBody>
      </p:sp>
    </p:spTree>
    <p:extLst>
      <p:ext uri="{BB962C8B-B14F-4D97-AF65-F5344CB8AC3E}">
        <p14:creationId xmlns:p14="http://schemas.microsoft.com/office/powerpoint/2010/main" val="19764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1D8ECDFE-202F-C3F7-F90A-84C8394C5D4C}"/>
              </a:ext>
            </a:extLst>
          </p:cNvPr>
          <p:cNvSpPr>
            <a:spLocks noGrp="1"/>
          </p:cNvSpPr>
          <p:nvPr>
            <p:ph type="dt" sz="half" idx="10"/>
          </p:nvPr>
        </p:nvSpPr>
        <p:spPr/>
        <p:txBody>
          <a:bodyPr/>
          <a:lstStyle/>
          <a:p>
            <a:fld id="{399CF12C-C07B-4550-AC83-AE8F73D076FD}" type="datetimeFigureOut">
              <a:rPr lang="da-DK" smtClean="0"/>
              <a:t>16.08.2026</a:t>
            </a:fld>
            <a:endParaRPr lang="da-DK"/>
          </a:p>
        </p:txBody>
      </p:sp>
      <p:sp>
        <p:nvSpPr>
          <p:cNvPr id="3" name="Pladsholder til sidefod 2">
            <a:extLst>
              <a:ext uri="{FF2B5EF4-FFF2-40B4-BE49-F238E27FC236}">
                <a16:creationId xmlns:a16="http://schemas.microsoft.com/office/drawing/2014/main" id="{FF01AF20-2FE2-C957-A9B0-49D397169D83}"/>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AD2CB27E-26DC-7671-EDAE-C91905A48016}"/>
              </a:ext>
            </a:extLst>
          </p:cNvPr>
          <p:cNvSpPr>
            <a:spLocks noGrp="1"/>
          </p:cNvSpPr>
          <p:nvPr>
            <p:ph type="sldNum" sz="quarter" idx="12"/>
          </p:nvPr>
        </p:nvSpPr>
        <p:spPr/>
        <p:txBody>
          <a:bodyPr/>
          <a:lstStyle/>
          <a:p>
            <a:fld id="{C959F914-D056-4996-8BE0-E44C2C8212BF}" type="slidenum">
              <a:rPr lang="da-DK" smtClean="0"/>
              <a:t>‹nr.›</a:t>
            </a:fld>
            <a:endParaRPr lang="da-DK"/>
          </a:p>
        </p:txBody>
      </p:sp>
    </p:spTree>
    <p:extLst>
      <p:ext uri="{BB962C8B-B14F-4D97-AF65-F5344CB8AC3E}">
        <p14:creationId xmlns:p14="http://schemas.microsoft.com/office/powerpoint/2010/main" val="698413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2E87B8-5A03-45C7-F86B-42611871A94A}"/>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CC59A598-E262-A770-1A85-5489B292C4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8179616A-9191-CAB8-BDE9-97C38A6458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DAFB90F-7CBA-3FAE-9A9A-762D3A67F7C6}"/>
              </a:ext>
            </a:extLst>
          </p:cNvPr>
          <p:cNvSpPr>
            <a:spLocks noGrp="1"/>
          </p:cNvSpPr>
          <p:nvPr>
            <p:ph type="dt" sz="half" idx="10"/>
          </p:nvPr>
        </p:nvSpPr>
        <p:spPr/>
        <p:txBody>
          <a:bodyPr/>
          <a:lstStyle/>
          <a:p>
            <a:fld id="{399CF12C-C07B-4550-AC83-AE8F73D076FD}" type="datetimeFigureOut">
              <a:rPr lang="da-DK" smtClean="0"/>
              <a:t>16.08.2026</a:t>
            </a:fld>
            <a:endParaRPr lang="da-DK"/>
          </a:p>
        </p:txBody>
      </p:sp>
      <p:sp>
        <p:nvSpPr>
          <p:cNvPr id="6" name="Pladsholder til sidefod 5">
            <a:extLst>
              <a:ext uri="{FF2B5EF4-FFF2-40B4-BE49-F238E27FC236}">
                <a16:creationId xmlns:a16="http://schemas.microsoft.com/office/drawing/2014/main" id="{49004DF0-286F-1591-541B-0302616091E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2AA1794-A321-431D-0ACB-8AF875681D80}"/>
              </a:ext>
            </a:extLst>
          </p:cNvPr>
          <p:cNvSpPr>
            <a:spLocks noGrp="1"/>
          </p:cNvSpPr>
          <p:nvPr>
            <p:ph type="sldNum" sz="quarter" idx="12"/>
          </p:nvPr>
        </p:nvSpPr>
        <p:spPr/>
        <p:txBody>
          <a:bodyPr/>
          <a:lstStyle/>
          <a:p>
            <a:fld id="{C959F914-D056-4996-8BE0-E44C2C8212BF}" type="slidenum">
              <a:rPr lang="da-DK" smtClean="0"/>
              <a:t>‹nr.›</a:t>
            </a:fld>
            <a:endParaRPr lang="da-DK"/>
          </a:p>
        </p:txBody>
      </p:sp>
    </p:spTree>
    <p:extLst>
      <p:ext uri="{BB962C8B-B14F-4D97-AF65-F5344CB8AC3E}">
        <p14:creationId xmlns:p14="http://schemas.microsoft.com/office/powerpoint/2010/main" val="1915206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9CA659-A48D-69CC-1409-03FAFCDB0B02}"/>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AE222FAD-4A1C-9546-5B47-354D1FF4A4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0FCD3BD4-2F01-1E2A-83D7-555C8D5942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E581CEDA-8D9B-50C9-E065-BA3F08870D0D}"/>
              </a:ext>
            </a:extLst>
          </p:cNvPr>
          <p:cNvSpPr>
            <a:spLocks noGrp="1"/>
          </p:cNvSpPr>
          <p:nvPr>
            <p:ph type="dt" sz="half" idx="10"/>
          </p:nvPr>
        </p:nvSpPr>
        <p:spPr/>
        <p:txBody>
          <a:bodyPr/>
          <a:lstStyle/>
          <a:p>
            <a:fld id="{399CF12C-C07B-4550-AC83-AE8F73D076FD}" type="datetimeFigureOut">
              <a:rPr lang="da-DK" smtClean="0"/>
              <a:t>16.08.2026</a:t>
            </a:fld>
            <a:endParaRPr lang="da-DK"/>
          </a:p>
        </p:txBody>
      </p:sp>
      <p:sp>
        <p:nvSpPr>
          <p:cNvPr id="6" name="Pladsholder til sidefod 5">
            <a:extLst>
              <a:ext uri="{FF2B5EF4-FFF2-40B4-BE49-F238E27FC236}">
                <a16:creationId xmlns:a16="http://schemas.microsoft.com/office/drawing/2014/main" id="{36F0A1AF-920A-D1EF-2C40-23EF7D15F8F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7E508EF-D1E1-DA4B-14DE-E4913C6BE6DB}"/>
              </a:ext>
            </a:extLst>
          </p:cNvPr>
          <p:cNvSpPr>
            <a:spLocks noGrp="1"/>
          </p:cNvSpPr>
          <p:nvPr>
            <p:ph type="sldNum" sz="quarter" idx="12"/>
          </p:nvPr>
        </p:nvSpPr>
        <p:spPr/>
        <p:txBody>
          <a:bodyPr/>
          <a:lstStyle/>
          <a:p>
            <a:fld id="{C959F914-D056-4996-8BE0-E44C2C8212BF}" type="slidenum">
              <a:rPr lang="da-DK" smtClean="0"/>
              <a:t>‹nr.›</a:t>
            </a:fld>
            <a:endParaRPr lang="da-DK"/>
          </a:p>
        </p:txBody>
      </p:sp>
    </p:spTree>
    <p:extLst>
      <p:ext uri="{BB962C8B-B14F-4D97-AF65-F5344CB8AC3E}">
        <p14:creationId xmlns:p14="http://schemas.microsoft.com/office/powerpoint/2010/main" val="2188496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3BB11F6C-0421-04DB-9550-7D9D827952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D25012D-63C3-6B65-6AB1-2D610F667B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8814B82-526E-ECD1-8520-FAC69C766B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9CF12C-C07B-4550-AC83-AE8F73D076FD}" type="datetimeFigureOut">
              <a:rPr lang="da-DK" smtClean="0"/>
              <a:t>16.08.2026</a:t>
            </a:fld>
            <a:endParaRPr lang="da-DK"/>
          </a:p>
        </p:txBody>
      </p:sp>
      <p:sp>
        <p:nvSpPr>
          <p:cNvPr id="5" name="Pladsholder til sidefod 4">
            <a:extLst>
              <a:ext uri="{FF2B5EF4-FFF2-40B4-BE49-F238E27FC236}">
                <a16:creationId xmlns:a16="http://schemas.microsoft.com/office/drawing/2014/main" id="{4653F984-5FB8-164D-93AB-613C06E878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4CDCBB46-1B8D-46C6-BFFA-77112B534D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59F914-D056-4996-8BE0-E44C2C8212BF}" type="slidenum">
              <a:rPr lang="da-DK" smtClean="0"/>
              <a:t>‹nr.›</a:t>
            </a:fld>
            <a:endParaRPr lang="da-DK"/>
          </a:p>
        </p:txBody>
      </p:sp>
    </p:spTree>
    <p:extLst>
      <p:ext uri="{BB962C8B-B14F-4D97-AF65-F5344CB8AC3E}">
        <p14:creationId xmlns:p14="http://schemas.microsoft.com/office/powerpoint/2010/main" val="1230533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hotcoffeedk@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sk-sagepub-com.esc-web.lib.cbs.dk:8443/books/constructing-research-question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retsinformation.dk/eli/ft/201712L00068"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62000">
              <a:schemeClr val="tx2">
                <a:lumMod val="40000"/>
                <a:lumOff val="60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AE5B20-3368-CFFE-245A-A75E0BD200FB}"/>
              </a:ext>
            </a:extLst>
          </p:cNvPr>
          <p:cNvSpPr>
            <a:spLocks noGrp="1"/>
          </p:cNvSpPr>
          <p:nvPr>
            <p:ph type="ctrTitle"/>
          </p:nvPr>
        </p:nvSpPr>
        <p:spPr>
          <a:xfrm>
            <a:off x="1677462" y="1369260"/>
            <a:ext cx="9144000" cy="2387600"/>
          </a:xfrm>
        </p:spPr>
        <p:txBody>
          <a:bodyPr>
            <a:normAutofit fontScale="90000"/>
          </a:bodyPr>
          <a:lstStyle/>
          <a:p>
            <a:br>
              <a:rPr lang="da-DK" dirty="0">
                <a:solidFill>
                  <a:srgbClr val="002060"/>
                </a:solidFill>
              </a:rPr>
            </a:br>
            <a:r>
              <a:rPr lang="da-DK" dirty="0">
                <a:solidFill>
                  <a:srgbClr val="002060"/>
                </a:solidFill>
              </a:rPr>
              <a:t>Metodebogen til undersøgelse af organisationer </a:t>
            </a:r>
            <a:br>
              <a:rPr lang="da-DK" dirty="0">
                <a:solidFill>
                  <a:srgbClr val="002060"/>
                </a:solidFill>
              </a:rPr>
            </a:br>
            <a:r>
              <a:rPr lang="da-DK" sz="3600" dirty="0">
                <a:solidFill>
                  <a:srgbClr val="002060"/>
                </a:solidFill>
              </a:rPr>
              <a:t>Projektskrivning fra ide til eksamen</a:t>
            </a:r>
            <a:br>
              <a:rPr lang="da-DK" sz="3600" dirty="0">
                <a:solidFill>
                  <a:srgbClr val="002060"/>
                </a:solidFill>
              </a:rPr>
            </a:br>
            <a:endParaRPr lang="da-DK" sz="4400" dirty="0">
              <a:solidFill>
                <a:srgbClr val="002060"/>
              </a:solidFill>
            </a:endParaRPr>
          </a:p>
        </p:txBody>
      </p:sp>
      <p:sp>
        <p:nvSpPr>
          <p:cNvPr id="3" name="Undertitel 2">
            <a:extLst>
              <a:ext uri="{FF2B5EF4-FFF2-40B4-BE49-F238E27FC236}">
                <a16:creationId xmlns:a16="http://schemas.microsoft.com/office/drawing/2014/main" id="{132C32CE-7A73-E680-822C-58AC969500E1}"/>
              </a:ext>
            </a:extLst>
          </p:cNvPr>
          <p:cNvSpPr>
            <a:spLocks noGrp="1"/>
          </p:cNvSpPr>
          <p:nvPr>
            <p:ph type="subTitle" idx="1"/>
          </p:nvPr>
        </p:nvSpPr>
        <p:spPr>
          <a:xfrm>
            <a:off x="1370538" y="3534816"/>
            <a:ext cx="9144000" cy="1655762"/>
          </a:xfrm>
        </p:spPr>
        <p:txBody>
          <a:bodyPr>
            <a:noAutofit/>
          </a:bodyPr>
          <a:lstStyle/>
          <a:p>
            <a:r>
              <a:rPr lang="da-DK" sz="3600" dirty="0">
                <a:solidFill>
                  <a:srgbClr val="002060"/>
                </a:solidFill>
              </a:rPr>
              <a:t>af Jeanne Zillmer &amp; Mikael Elkan</a:t>
            </a:r>
          </a:p>
          <a:p>
            <a:r>
              <a:rPr lang="da-DK" sz="3600" dirty="0">
                <a:solidFill>
                  <a:srgbClr val="002060"/>
                </a:solidFill>
              </a:rPr>
              <a:t>2026</a:t>
            </a:r>
          </a:p>
          <a:p>
            <a:r>
              <a:rPr lang="da-DK" sz="3600" dirty="0">
                <a:solidFill>
                  <a:srgbClr val="002060"/>
                </a:solidFill>
                <a:hlinkClick r:id="rId2"/>
              </a:rPr>
              <a:t>hotcoffeedk@gmail.com</a:t>
            </a:r>
            <a:endParaRPr lang="da-DK" sz="3600" dirty="0">
              <a:solidFill>
                <a:srgbClr val="002060"/>
              </a:solidFill>
            </a:endParaRPr>
          </a:p>
          <a:p>
            <a:r>
              <a:rPr lang="da-DK" sz="2000" dirty="0">
                <a:solidFill>
                  <a:srgbClr val="002060"/>
                </a:solidFill>
              </a:rPr>
              <a:t>Kilder til slides findes i bogen</a:t>
            </a:r>
          </a:p>
        </p:txBody>
      </p:sp>
    </p:spTree>
    <p:extLst>
      <p:ext uri="{BB962C8B-B14F-4D97-AF65-F5344CB8AC3E}">
        <p14:creationId xmlns:p14="http://schemas.microsoft.com/office/powerpoint/2010/main" val="3074455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2E4EC-6F2F-ED7C-8DE1-E813A671051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1BDC667-66C6-586D-212B-AF020F5B35A6}"/>
              </a:ext>
            </a:extLst>
          </p:cNvPr>
          <p:cNvSpPr>
            <a:spLocks noGrp="1"/>
          </p:cNvSpPr>
          <p:nvPr>
            <p:ph type="title"/>
          </p:nvPr>
        </p:nvSpPr>
        <p:spPr>
          <a:xfrm>
            <a:off x="0" y="0"/>
            <a:ext cx="12192000" cy="985838"/>
          </a:xfrm>
          <a:solidFill>
            <a:schemeClr val="tx2">
              <a:lumMod val="40000"/>
              <a:lumOff val="60000"/>
            </a:schemeClr>
          </a:solidFill>
        </p:spPr>
        <p:txBody>
          <a:bodyPr>
            <a:normAutofit fontScale="90000"/>
          </a:bodyPr>
          <a:lstStyle/>
          <a:p>
            <a:br>
              <a:rPr lang="da-DK" sz="4000" dirty="0">
                <a:latin typeface="+mn-lt"/>
              </a:rPr>
            </a:br>
            <a:r>
              <a:rPr lang="da-DK" sz="4000" dirty="0">
                <a:solidFill>
                  <a:schemeClr val="accent6">
                    <a:lumMod val="75000"/>
                  </a:schemeClr>
                </a:solidFill>
                <a:latin typeface="+mn-lt"/>
              </a:rPr>
              <a:t> </a:t>
            </a:r>
            <a:r>
              <a:rPr lang="da-DK" sz="4000" dirty="0">
                <a:solidFill>
                  <a:srgbClr val="002060"/>
                </a:solidFill>
                <a:latin typeface="+mn-lt"/>
              </a:rPr>
              <a:t>Hvad indeholder et metodekapitel III? </a:t>
            </a:r>
            <a:r>
              <a:rPr lang="da-DK" sz="2700" dirty="0">
                <a:solidFill>
                  <a:srgbClr val="002060"/>
                </a:solidFill>
                <a:latin typeface="+mn-lt"/>
              </a:rPr>
              <a:t>(ikke nødvendigvis i denne rækkefølge)</a:t>
            </a:r>
            <a:br>
              <a:rPr lang="da-DK" sz="2700" dirty="0">
                <a:solidFill>
                  <a:srgbClr val="002060"/>
                </a:solidFill>
                <a:latin typeface="+mn-lt"/>
              </a:rPr>
            </a:br>
            <a:r>
              <a:rPr lang="da-DK" sz="2700" dirty="0">
                <a:solidFill>
                  <a:schemeClr val="accent5">
                    <a:lumMod val="50000"/>
                  </a:schemeClr>
                </a:solidFill>
                <a:latin typeface="+mn-lt"/>
              </a:rPr>
              <a:t> </a:t>
            </a:r>
            <a:br>
              <a:rPr lang="da-DK" sz="2700" dirty="0">
                <a:solidFill>
                  <a:schemeClr val="accent5">
                    <a:lumMod val="50000"/>
                  </a:schemeClr>
                </a:solidFill>
                <a:latin typeface="+mn-lt"/>
              </a:rPr>
            </a:br>
            <a:endParaRPr lang="da-DK" sz="2700" dirty="0">
              <a:solidFill>
                <a:schemeClr val="accent5">
                  <a:lumMod val="50000"/>
                </a:schemeClr>
              </a:solidFill>
              <a:latin typeface="+mn-lt"/>
            </a:endParaRPr>
          </a:p>
        </p:txBody>
      </p:sp>
      <p:sp>
        <p:nvSpPr>
          <p:cNvPr id="3" name="Pladsholder til indhold 2">
            <a:extLst>
              <a:ext uri="{FF2B5EF4-FFF2-40B4-BE49-F238E27FC236}">
                <a16:creationId xmlns:a16="http://schemas.microsoft.com/office/drawing/2014/main" id="{B3861E28-3763-CA36-7023-4BE1DB5A6387}"/>
              </a:ext>
            </a:extLst>
          </p:cNvPr>
          <p:cNvSpPr>
            <a:spLocks noGrp="1"/>
          </p:cNvSpPr>
          <p:nvPr>
            <p:ph idx="1"/>
          </p:nvPr>
        </p:nvSpPr>
        <p:spPr>
          <a:xfrm>
            <a:off x="729343" y="1164770"/>
            <a:ext cx="11081658" cy="5998029"/>
          </a:xfrm>
        </p:spPr>
        <p:txBody>
          <a:bodyPr/>
          <a:lstStyle/>
          <a:p>
            <a:pPr marL="0" indent="0">
              <a:buNone/>
            </a:pPr>
            <a:r>
              <a:rPr lang="da-DK" b="1" dirty="0"/>
              <a:t>Analysestrategi </a:t>
            </a:r>
            <a:r>
              <a:rPr lang="da-DK" dirty="0"/>
              <a:t>(i nutid/ fremtid)</a:t>
            </a:r>
          </a:p>
          <a:p>
            <a:pPr lvl="0"/>
            <a:r>
              <a:rPr lang="da-DK" dirty="0"/>
              <a:t>Hvordan data skal bearbejdes</a:t>
            </a:r>
          </a:p>
          <a:p>
            <a:pPr lvl="0"/>
            <a:r>
              <a:rPr lang="da-DK" dirty="0"/>
              <a:t>Brug af datatræ (henvisning til bilag)</a:t>
            </a:r>
          </a:p>
          <a:p>
            <a:pPr lvl="0"/>
            <a:r>
              <a:rPr lang="da-DK" dirty="0"/>
              <a:t>Kodning (deduktiv/induktiv, kodemetode ex. tematisk mm., cykler, kodehierarki, mønstre)</a:t>
            </a:r>
          </a:p>
          <a:p>
            <a:pPr lvl="0"/>
            <a:r>
              <a:rPr lang="da-DK" dirty="0"/>
              <a:t>Kodebog (henvisning til bilag)</a:t>
            </a:r>
          </a:p>
          <a:p>
            <a:pPr lvl="0"/>
            <a:r>
              <a:rPr lang="da-DK" dirty="0"/>
              <a:t>Hvordan analysen skal kobles til teori</a:t>
            </a:r>
          </a:p>
          <a:p>
            <a:pPr marL="0" indent="0">
              <a:buNone/>
            </a:pPr>
            <a:r>
              <a:rPr lang="da-DK" b="1" dirty="0"/>
              <a:t>Udvælgelse og afgrænsning</a:t>
            </a:r>
            <a:endParaRPr lang="da-DK" dirty="0"/>
          </a:p>
          <a:p>
            <a:pPr lvl="0"/>
            <a:r>
              <a:rPr lang="da-DK" dirty="0"/>
              <a:t>Hvem og hvad inkluderes – og hvorfor</a:t>
            </a:r>
          </a:p>
          <a:p>
            <a:pPr lvl="0"/>
            <a:r>
              <a:rPr lang="da-DK" dirty="0"/>
              <a:t>Hvad fravælges – og hvorfor</a:t>
            </a:r>
          </a:p>
          <a:p>
            <a:r>
              <a:rPr lang="da-DK" dirty="0"/>
              <a:t>Overvejelser om repræsentativitet og relevans</a:t>
            </a:r>
          </a:p>
        </p:txBody>
      </p:sp>
      <p:sp>
        <p:nvSpPr>
          <p:cNvPr id="8" name="Tekstfelt 7">
            <a:extLst>
              <a:ext uri="{FF2B5EF4-FFF2-40B4-BE49-F238E27FC236}">
                <a16:creationId xmlns:a16="http://schemas.microsoft.com/office/drawing/2014/main" id="{1EB02029-A153-DD22-A8D0-ED57D4F745FE}"/>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27842178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FA7823-873B-449B-ADF1-F9C0818383B3}"/>
              </a:ext>
            </a:extLst>
          </p:cNvPr>
          <p:cNvSpPr>
            <a:spLocks noGrp="1"/>
          </p:cNvSpPr>
          <p:nvPr>
            <p:ph type="title"/>
          </p:nvPr>
        </p:nvSpPr>
        <p:spPr>
          <a:xfrm>
            <a:off x="0" y="1"/>
            <a:ext cx="12192000" cy="1215482"/>
          </a:xfrm>
          <a:solidFill>
            <a:schemeClr val="tx2">
              <a:lumMod val="40000"/>
              <a:lumOff val="60000"/>
            </a:schemeClr>
          </a:solidFill>
        </p:spPr>
        <p:txBody>
          <a:bodyPr/>
          <a:lstStyle/>
          <a:p>
            <a:r>
              <a:rPr lang="da-DK" sz="3600" dirty="0">
                <a:solidFill>
                  <a:srgbClr val="002060"/>
                </a:solidFill>
              </a:rPr>
              <a:t>    </a:t>
            </a:r>
            <a:r>
              <a:rPr lang="da-DK" sz="3600" dirty="0">
                <a:solidFill>
                  <a:srgbClr val="002060"/>
                </a:solidFill>
                <a:latin typeface="+mn-lt"/>
              </a:rPr>
              <a:t>Delkonklusioner</a:t>
            </a:r>
          </a:p>
        </p:txBody>
      </p:sp>
      <p:sp>
        <p:nvSpPr>
          <p:cNvPr id="3" name="Pladsholder til indhold 2">
            <a:extLst>
              <a:ext uri="{FF2B5EF4-FFF2-40B4-BE49-F238E27FC236}">
                <a16:creationId xmlns:a16="http://schemas.microsoft.com/office/drawing/2014/main" id="{66723486-D862-4CF4-9E8C-371CB4AF16B5}"/>
              </a:ext>
            </a:extLst>
          </p:cNvPr>
          <p:cNvSpPr>
            <a:spLocks noGrp="1"/>
          </p:cNvSpPr>
          <p:nvPr>
            <p:ph idx="1"/>
          </p:nvPr>
        </p:nvSpPr>
        <p:spPr>
          <a:xfrm>
            <a:off x="304800" y="2086882"/>
            <a:ext cx="11430000" cy="4351338"/>
          </a:xfrm>
        </p:spPr>
        <p:txBody>
          <a:bodyPr>
            <a:normAutofit/>
          </a:bodyPr>
          <a:lstStyle/>
          <a:p>
            <a:r>
              <a:rPr lang="da-DK" dirty="0"/>
              <a:t>Når man kommer over 20 sider i et projekt er det ofte hensigtsmæssigt at arbejde med delkonklusioner som afsluttende opsamling på hvert kapitel, idet det skaber overblik for både forfatter og læser foruden at danne grundlag/ overgang til næste kapitels begyndelse</a:t>
            </a:r>
          </a:p>
          <a:p>
            <a:endParaRPr lang="da-DK" dirty="0"/>
          </a:p>
          <a:p>
            <a:r>
              <a:rPr lang="da-DK" dirty="0"/>
              <a:t>Selvom delkonklusioner indeholder væsentlige pointer ift. problemformuleringen, skal hele projektets endelige konklusion indeholde svar på alle problemformuleringens spørgsmål; dvs. der kan være gentagende pointer fra delkonklusioner i endelig konklusion</a:t>
            </a:r>
          </a:p>
        </p:txBody>
      </p:sp>
      <p:sp>
        <p:nvSpPr>
          <p:cNvPr id="6" name="Tekstfelt 5">
            <a:extLst>
              <a:ext uri="{FF2B5EF4-FFF2-40B4-BE49-F238E27FC236}">
                <a16:creationId xmlns:a16="http://schemas.microsoft.com/office/drawing/2014/main" id="{52A3032C-C844-54B6-88B2-1CD67E616A3E}"/>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1275502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A988F2-353A-494C-A6F7-E464FA7A88E7}"/>
              </a:ext>
            </a:extLst>
          </p:cNvPr>
          <p:cNvSpPr>
            <a:spLocks noGrp="1"/>
          </p:cNvSpPr>
          <p:nvPr>
            <p:ph type="title"/>
          </p:nvPr>
        </p:nvSpPr>
        <p:spPr>
          <a:xfrm>
            <a:off x="0" y="1"/>
            <a:ext cx="12192000" cy="968936"/>
          </a:xfrm>
          <a:solidFill>
            <a:schemeClr val="tx2">
              <a:lumMod val="40000"/>
              <a:lumOff val="60000"/>
            </a:schemeClr>
          </a:solidFill>
        </p:spPr>
        <p:txBody>
          <a:bodyPr>
            <a:normAutofit/>
          </a:bodyPr>
          <a:lstStyle/>
          <a:p>
            <a:r>
              <a:rPr lang="da-DK" sz="3600" dirty="0">
                <a:solidFill>
                  <a:srgbClr val="002060"/>
                </a:solidFill>
                <a:latin typeface="+mn-lt"/>
              </a:rPr>
              <a:t>     At Skrive en Konklusion</a:t>
            </a:r>
          </a:p>
        </p:txBody>
      </p:sp>
      <p:sp>
        <p:nvSpPr>
          <p:cNvPr id="3" name="Pladsholder til indhold 2">
            <a:extLst>
              <a:ext uri="{FF2B5EF4-FFF2-40B4-BE49-F238E27FC236}">
                <a16:creationId xmlns:a16="http://schemas.microsoft.com/office/drawing/2014/main" id="{914522B9-2C0B-444F-AD1A-FB89FE6D2CF2}"/>
              </a:ext>
            </a:extLst>
          </p:cNvPr>
          <p:cNvSpPr>
            <a:spLocks noGrp="1"/>
          </p:cNvSpPr>
          <p:nvPr>
            <p:ph idx="1"/>
          </p:nvPr>
        </p:nvSpPr>
        <p:spPr>
          <a:xfrm>
            <a:off x="314325" y="1233488"/>
            <a:ext cx="11563350" cy="5280025"/>
          </a:xfrm>
        </p:spPr>
        <p:txBody>
          <a:bodyPr>
            <a:normAutofit fontScale="92500" lnSpcReduction="10000"/>
          </a:bodyPr>
          <a:lstStyle/>
          <a:p>
            <a:r>
              <a:rPr lang="da-DK" dirty="0"/>
              <a:t>Alle problemformuleringens spørgsmål besvares i konklusionen (minimum)</a:t>
            </a:r>
          </a:p>
          <a:p>
            <a:pPr lvl="1"/>
            <a:r>
              <a:rPr lang="da-DK" dirty="0"/>
              <a:t>Anbefaler at kopiere problemformuleringen ind i konklusionsafsnittet for at sikre at alle spørgsmål besvares. Efterfølgende kan man lade problemformuleringen blive stående i konklusionen eller fjerne den igen</a:t>
            </a:r>
          </a:p>
          <a:p>
            <a:r>
              <a:rPr lang="da-DK" dirty="0"/>
              <a:t>Perspektivering af konklusionens pointer</a:t>
            </a:r>
          </a:p>
          <a:p>
            <a:pPr lvl="1"/>
            <a:r>
              <a:rPr lang="da-DK" dirty="0"/>
              <a:t>I relation til afdelingens/ virksomhedens øvrige funktioner</a:t>
            </a:r>
          </a:p>
          <a:p>
            <a:pPr lvl="1"/>
            <a:r>
              <a:rPr lang="da-DK" dirty="0"/>
              <a:t>I relation til omverdenen</a:t>
            </a:r>
          </a:p>
          <a:p>
            <a:pPr lvl="1"/>
            <a:r>
              <a:rPr lang="da-DK" dirty="0"/>
              <a:t>Kan pointerne eventuelt overføres til andre af virksomhedens afdelinger?</a:t>
            </a:r>
          </a:p>
          <a:p>
            <a:r>
              <a:rPr lang="da-DK" dirty="0"/>
              <a:t>Kritik af konklusionens pointer</a:t>
            </a:r>
          </a:p>
          <a:p>
            <a:pPr lvl="1"/>
            <a:r>
              <a:rPr lang="da-DK" dirty="0"/>
              <a:t>Hvad kunne have forbedret reliabiliteten og validiteten af konklusionens pointer?</a:t>
            </a:r>
          </a:p>
          <a:p>
            <a:pPr lvl="1"/>
            <a:r>
              <a:rPr lang="da-DK" dirty="0"/>
              <a:t>Hvilke belæg og hjemler kunne indhentes til at styrke konklusionens pointer?</a:t>
            </a:r>
          </a:p>
          <a:p>
            <a:r>
              <a:rPr lang="da-DK" dirty="0"/>
              <a:t>Anbefalinger til virksomheden</a:t>
            </a:r>
          </a:p>
          <a:p>
            <a:pPr lvl="1"/>
            <a:r>
              <a:rPr lang="da-DK" dirty="0"/>
              <a:t>Hvad kan projektorganisationen anvende konklusionen til?</a:t>
            </a:r>
          </a:p>
          <a:p>
            <a:pPr lvl="1"/>
            <a:r>
              <a:rPr lang="da-DK" dirty="0"/>
              <a:t>Hvad kunne projektorganisationens næste skridt være? </a:t>
            </a:r>
          </a:p>
          <a:p>
            <a:endParaRPr lang="da-DK" dirty="0"/>
          </a:p>
          <a:p>
            <a:pPr marL="0" indent="0">
              <a:buNone/>
            </a:pPr>
            <a:endParaRPr lang="da-DK" dirty="0"/>
          </a:p>
        </p:txBody>
      </p:sp>
      <p:sp>
        <p:nvSpPr>
          <p:cNvPr id="6" name="Tekstfelt 5">
            <a:extLst>
              <a:ext uri="{FF2B5EF4-FFF2-40B4-BE49-F238E27FC236}">
                <a16:creationId xmlns:a16="http://schemas.microsoft.com/office/drawing/2014/main" id="{9EFA9D1F-2D2D-522D-24A2-0CDCEE1E49B2}"/>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42528662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3944B2-3038-43FA-83EB-E88C61B5190E}"/>
              </a:ext>
            </a:extLst>
          </p:cNvPr>
          <p:cNvSpPr>
            <a:spLocks noGrp="1"/>
          </p:cNvSpPr>
          <p:nvPr>
            <p:ph type="title"/>
          </p:nvPr>
        </p:nvSpPr>
        <p:spPr>
          <a:xfrm>
            <a:off x="0" y="0"/>
            <a:ext cx="12192000" cy="1037063"/>
          </a:xfrm>
          <a:solidFill>
            <a:schemeClr val="tx2">
              <a:lumMod val="40000"/>
              <a:lumOff val="60000"/>
            </a:schemeClr>
          </a:solidFill>
        </p:spPr>
        <p:txBody>
          <a:bodyPr/>
          <a:lstStyle/>
          <a:p>
            <a:r>
              <a:rPr lang="da-DK" dirty="0">
                <a:solidFill>
                  <a:srgbClr val="002060"/>
                </a:solidFill>
                <a:latin typeface="+mn-lt"/>
              </a:rPr>
              <a:t>     </a:t>
            </a:r>
            <a:r>
              <a:rPr lang="da-DK" sz="3600" dirty="0">
                <a:solidFill>
                  <a:srgbClr val="002060"/>
                </a:solidFill>
                <a:latin typeface="+mn-lt"/>
              </a:rPr>
              <a:t>Bilag</a:t>
            </a:r>
            <a:r>
              <a:rPr lang="da-DK" dirty="0">
                <a:solidFill>
                  <a:srgbClr val="002060"/>
                </a:solidFill>
                <a:latin typeface="+mn-lt"/>
              </a:rPr>
              <a:t> </a:t>
            </a:r>
            <a:r>
              <a:rPr lang="da-DK" sz="2800" dirty="0">
                <a:solidFill>
                  <a:srgbClr val="002060"/>
                </a:solidFill>
                <a:latin typeface="+mn-lt"/>
              </a:rPr>
              <a:t>(læses </a:t>
            </a:r>
            <a:r>
              <a:rPr lang="da-DK" sz="2800" dirty="0">
                <a:solidFill>
                  <a:srgbClr val="002060"/>
                </a:solidFill>
              </a:rPr>
              <a:t>ofte</a:t>
            </a:r>
            <a:r>
              <a:rPr lang="da-DK" sz="2800" dirty="0">
                <a:solidFill>
                  <a:srgbClr val="002060"/>
                </a:solidFill>
                <a:latin typeface="+mn-lt"/>
              </a:rPr>
              <a:t> ikke af censor)</a:t>
            </a:r>
          </a:p>
        </p:txBody>
      </p:sp>
      <p:sp>
        <p:nvSpPr>
          <p:cNvPr id="3" name="Pladsholder til indhold 2">
            <a:extLst>
              <a:ext uri="{FF2B5EF4-FFF2-40B4-BE49-F238E27FC236}">
                <a16:creationId xmlns:a16="http://schemas.microsoft.com/office/drawing/2014/main" id="{F664E3F8-F45F-4B6B-B37C-E98419138793}"/>
              </a:ext>
            </a:extLst>
          </p:cNvPr>
          <p:cNvSpPr>
            <a:spLocks noGrp="1"/>
          </p:cNvSpPr>
          <p:nvPr>
            <p:ph idx="1"/>
          </p:nvPr>
        </p:nvSpPr>
        <p:spPr>
          <a:xfrm>
            <a:off x="108857" y="1159728"/>
            <a:ext cx="11912158" cy="5698272"/>
          </a:xfrm>
        </p:spPr>
        <p:txBody>
          <a:bodyPr>
            <a:normAutofit fontScale="92500" lnSpcReduction="20000"/>
          </a:bodyPr>
          <a:lstStyle/>
          <a:p>
            <a:r>
              <a:rPr lang="da-DK" dirty="0"/>
              <a:t>Bilagsforside med overskrift og nummerering</a:t>
            </a:r>
          </a:p>
          <a:p>
            <a:r>
              <a:rPr lang="da-DK" dirty="0"/>
              <a:t>Tydelig overskrift på indhold, sted  &amp; dato/ evt. også tidspunkt på hvert bilag</a:t>
            </a:r>
          </a:p>
          <a:p>
            <a:r>
              <a:rPr lang="da-DK" dirty="0"/>
              <a:t>Dataindsamlings guides</a:t>
            </a:r>
          </a:p>
          <a:p>
            <a:r>
              <a:rPr lang="da-DK" dirty="0"/>
              <a:t>Observations guides</a:t>
            </a:r>
          </a:p>
          <a:p>
            <a:r>
              <a:rPr lang="da-DK" dirty="0"/>
              <a:t>Interview guides</a:t>
            </a:r>
          </a:p>
          <a:p>
            <a:r>
              <a:rPr lang="da-DK" dirty="0"/>
              <a:t>Kodetræ(er)</a:t>
            </a:r>
          </a:p>
          <a:p>
            <a:r>
              <a:rPr lang="da-DK" dirty="0"/>
              <a:t>Transskriberede interviews gerne med viste koder</a:t>
            </a:r>
          </a:p>
          <a:p>
            <a:r>
              <a:rPr lang="da-DK" dirty="0"/>
              <a:t>Organigram</a:t>
            </a:r>
          </a:p>
          <a:p>
            <a:r>
              <a:rPr lang="da-DK" dirty="0"/>
              <a:t>Arbejdsproces/ tidsplan</a:t>
            </a:r>
          </a:p>
          <a:p>
            <a:r>
              <a:rPr lang="da-DK" dirty="0"/>
              <a:t>Statistik hvis relevant</a:t>
            </a:r>
          </a:p>
          <a:p>
            <a:r>
              <a:rPr lang="da-DK" dirty="0"/>
              <a:t>Fotos hvis relevant</a:t>
            </a:r>
          </a:p>
          <a:p>
            <a:r>
              <a:rPr lang="da-DK" dirty="0"/>
              <a:t>Pjecer hvis relevant</a:t>
            </a:r>
          </a:p>
          <a:p>
            <a:pPr marL="0" indent="0">
              <a:buNone/>
            </a:pPr>
            <a:endParaRPr lang="da-DK" dirty="0"/>
          </a:p>
          <a:p>
            <a:pPr marL="0" indent="0">
              <a:buNone/>
            </a:pPr>
            <a:r>
              <a:rPr lang="da-DK" dirty="0"/>
              <a:t>OBS: Bilag skal også indeholde sidenumre</a:t>
            </a:r>
          </a:p>
          <a:p>
            <a:endParaRPr lang="da-DK" dirty="0"/>
          </a:p>
          <a:p>
            <a:endParaRPr lang="da-DK" dirty="0"/>
          </a:p>
          <a:p>
            <a:endParaRPr lang="da-DK" dirty="0"/>
          </a:p>
        </p:txBody>
      </p:sp>
      <p:sp>
        <p:nvSpPr>
          <p:cNvPr id="4" name="Højre klammeparentes 3">
            <a:extLst>
              <a:ext uri="{FF2B5EF4-FFF2-40B4-BE49-F238E27FC236}">
                <a16:creationId xmlns:a16="http://schemas.microsoft.com/office/drawing/2014/main" id="{3AF84C50-19F1-4C95-8C28-4941DD7F5BB9}"/>
              </a:ext>
            </a:extLst>
          </p:cNvPr>
          <p:cNvSpPr/>
          <p:nvPr/>
        </p:nvSpPr>
        <p:spPr>
          <a:xfrm>
            <a:off x="4063010" y="2475570"/>
            <a:ext cx="687410" cy="138275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a-DK" b="1" dirty="0"/>
          </a:p>
        </p:txBody>
      </p:sp>
      <p:sp>
        <p:nvSpPr>
          <p:cNvPr id="5" name="Tekstfelt 4">
            <a:extLst>
              <a:ext uri="{FF2B5EF4-FFF2-40B4-BE49-F238E27FC236}">
                <a16:creationId xmlns:a16="http://schemas.microsoft.com/office/drawing/2014/main" id="{46896FA4-0373-4ACE-B664-9E82BAC2C781}"/>
              </a:ext>
            </a:extLst>
          </p:cNvPr>
          <p:cNvSpPr txBox="1"/>
          <p:nvPr/>
        </p:nvSpPr>
        <p:spPr>
          <a:xfrm>
            <a:off x="5198691" y="2751446"/>
            <a:ext cx="6374053" cy="830997"/>
          </a:xfrm>
          <a:prstGeom prst="rect">
            <a:avLst/>
          </a:prstGeom>
          <a:noFill/>
        </p:spPr>
        <p:txBody>
          <a:bodyPr wrap="none" rtlCol="0">
            <a:spAutoFit/>
          </a:bodyPr>
          <a:lstStyle/>
          <a:p>
            <a:r>
              <a:rPr lang="da-DK" sz="2400" dirty="0"/>
              <a:t>Afhænger af om alle informationerne ønskes inde</a:t>
            </a:r>
          </a:p>
          <a:p>
            <a:r>
              <a:rPr lang="da-DK" sz="2400" dirty="0"/>
              <a:t> i metodekapitlet helt/ delvist/ alene som bilag</a:t>
            </a:r>
          </a:p>
        </p:txBody>
      </p:sp>
      <p:sp>
        <p:nvSpPr>
          <p:cNvPr id="8" name="Tekstfelt 7">
            <a:extLst>
              <a:ext uri="{FF2B5EF4-FFF2-40B4-BE49-F238E27FC236}">
                <a16:creationId xmlns:a16="http://schemas.microsoft.com/office/drawing/2014/main" id="{9D629A9B-83E9-3AE6-817E-4E27F6ECF571}"/>
              </a:ext>
            </a:extLst>
          </p:cNvPr>
          <p:cNvSpPr txBox="1"/>
          <p:nvPr/>
        </p:nvSpPr>
        <p:spPr>
          <a:xfrm>
            <a:off x="9972676" y="6604226"/>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1651728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0780A1-110D-45FC-BBCA-E52E28A3E0AF}"/>
              </a:ext>
            </a:extLst>
          </p:cNvPr>
          <p:cNvSpPr>
            <a:spLocks noGrp="1"/>
          </p:cNvSpPr>
          <p:nvPr>
            <p:ph type="title"/>
          </p:nvPr>
        </p:nvSpPr>
        <p:spPr>
          <a:xfrm>
            <a:off x="0" y="18255"/>
            <a:ext cx="12192000" cy="1325563"/>
          </a:xfrm>
          <a:solidFill>
            <a:schemeClr val="tx2">
              <a:lumMod val="40000"/>
              <a:lumOff val="60000"/>
            </a:schemeClr>
          </a:solidFill>
        </p:spPr>
        <p:txBody>
          <a:bodyPr>
            <a:normAutofit/>
          </a:bodyPr>
          <a:lstStyle/>
          <a:p>
            <a:r>
              <a:rPr lang="da-DK" sz="4000" dirty="0">
                <a:solidFill>
                  <a:srgbClr val="002060"/>
                </a:solidFill>
                <a:latin typeface="+mn-lt"/>
              </a:rPr>
              <a:t>    </a:t>
            </a:r>
            <a:r>
              <a:rPr lang="da-DK" sz="3600" dirty="0">
                <a:solidFill>
                  <a:srgbClr val="002060"/>
                </a:solidFill>
                <a:latin typeface="+mn-lt"/>
              </a:rPr>
              <a:t>Bedømmelsesgrundlag/ Kvalitetskriterier</a:t>
            </a:r>
          </a:p>
        </p:txBody>
      </p:sp>
      <p:sp>
        <p:nvSpPr>
          <p:cNvPr id="3" name="Pladsholder til indhold 2">
            <a:extLst>
              <a:ext uri="{FF2B5EF4-FFF2-40B4-BE49-F238E27FC236}">
                <a16:creationId xmlns:a16="http://schemas.microsoft.com/office/drawing/2014/main" id="{84EBB3CE-82F7-4354-8343-51AD96F81E51}"/>
              </a:ext>
            </a:extLst>
          </p:cNvPr>
          <p:cNvSpPr>
            <a:spLocks noGrp="1"/>
          </p:cNvSpPr>
          <p:nvPr>
            <p:ph idx="1"/>
          </p:nvPr>
        </p:nvSpPr>
        <p:spPr>
          <a:xfrm>
            <a:off x="303486" y="1556289"/>
            <a:ext cx="11585028" cy="5055490"/>
          </a:xfrm>
        </p:spPr>
        <p:txBody>
          <a:bodyPr>
            <a:normAutofit fontScale="85000" lnSpcReduction="20000"/>
          </a:bodyPr>
          <a:lstStyle/>
          <a:p>
            <a:pPr marL="0" indent="0">
              <a:buNone/>
            </a:pPr>
            <a:r>
              <a:rPr lang="da-DK" dirty="0"/>
              <a:t>Projektet er typisk en helhedsbedømmelse med udgangspunkt i de fagets mål:</a:t>
            </a:r>
          </a:p>
          <a:p>
            <a:pPr marL="0" indent="0">
              <a:buNone/>
            </a:pPr>
            <a:endParaRPr lang="da-DK" dirty="0"/>
          </a:p>
          <a:p>
            <a:r>
              <a:rPr lang="da-DK" dirty="0"/>
              <a:t>Akademisk Håndværk – i hvilken grad demonstreres fagets krav</a:t>
            </a:r>
          </a:p>
          <a:p>
            <a:r>
              <a:rPr lang="da-DK" dirty="0"/>
              <a:t>Konsistens – logisk sammenhæng &amp; præcision ift. pensum</a:t>
            </a:r>
          </a:p>
          <a:p>
            <a:r>
              <a:rPr lang="da-DK" sz="2800" dirty="0">
                <a:cs typeface="Droid Sans Fallback" charset="0"/>
              </a:rPr>
              <a:t>Kan I anvende teorierne på empiri</a:t>
            </a:r>
          </a:p>
          <a:p>
            <a:r>
              <a:rPr lang="da-DK" sz="2800" dirty="0"/>
              <a:t>Forstår I analyse: Sammenhæng mellem påstand, belæg og hjemmel</a:t>
            </a:r>
            <a:endParaRPr lang="da-DK" dirty="0"/>
          </a:p>
          <a:p>
            <a:r>
              <a:rPr lang="da-DK" dirty="0"/>
              <a:t>Transparens – valg og fravalg er tydelige</a:t>
            </a:r>
          </a:p>
          <a:p>
            <a:r>
              <a:rPr lang="da-DK" dirty="0"/>
              <a:t>Reliabilitet – måles på den korrekte måde/ kan der gentages med samme resultat</a:t>
            </a:r>
          </a:p>
          <a:p>
            <a:r>
              <a:rPr lang="da-DK" dirty="0"/>
              <a:t>Validitet – undersøges det, man skriver og troværdighed af kilder</a:t>
            </a:r>
          </a:p>
          <a:p>
            <a:r>
              <a:rPr lang="da-DK" dirty="0"/>
              <a:t>Formuleringsevne/ Sprog – beskrevet i fagets mål</a:t>
            </a:r>
          </a:p>
          <a:p>
            <a:r>
              <a:rPr lang="da-DK" dirty="0"/>
              <a:t>Refleksivitet / Kritisk tilgang – teori i samspil med empiri og metode</a:t>
            </a:r>
          </a:p>
          <a:p>
            <a:r>
              <a:rPr lang="da-DK" dirty="0"/>
              <a:t>Konklusionens styrke, praktisk relevans og ideer til at komme videre</a:t>
            </a:r>
          </a:p>
          <a:p>
            <a:r>
              <a:rPr lang="da-DK" dirty="0"/>
              <a:t>Kreativ Opfindsomhed – rejses nye spørgsmål/ ny viden, der kan forankres</a:t>
            </a:r>
          </a:p>
          <a:p>
            <a:endParaRPr lang="da-DK" dirty="0"/>
          </a:p>
        </p:txBody>
      </p:sp>
      <p:sp>
        <p:nvSpPr>
          <p:cNvPr id="6" name="Tekstfelt 5">
            <a:extLst>
              <a:ext uri="{FF2B5EF4-FFF2-40B4-BE49-F238E27FC236}">
                <a16:creationId xmlns:a16="http://schemas.microsoft.com/office/drawing/2014/main" id="{A1EA29AB-10F5-BA7F-EA10-5127C05C600E}"/>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100796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F20F7B-531E-0876-DA5D-2E46B0E7629E}"/>
              </a:ext>
            </a:extLst>
          </p:cNvPr>
          <p:cNvSpPr>
            <a:spLocks noGrp="1"/>
          </p:cNvSpPr>
          <p:nvPr>
            <p:ph type="title"/>
          </p:nvPr>
        </p:nvSpPr>
        <p:spPr>
          <a:xfrm>
            <a:off x="0" y="1"/>
            <a:ext cx="12192000" cy="1248936"/>
          </a:xfrm>
          <a:solidFill>
            <a:schemeClr val="tx2">
              <a:lumMod val="40000"/>
              <a:lumOff val="60000"/>
            </a:schemeClr>
          </a:solidFill>
        </p:spPr>
        <p:txBody>
          <a:bodyPr>
            <a:normAutofit fontScale="90000"/>
          </a:bodyPr>
          <a:lstStyle/>
          <a:p>
            <a:pPr>
              <a:spcAft>
                <a:spcPts val="600"/>
              </a:spcAft>
            </a:pPr>
            <a:br>
              <a:rPr lang="da-DK" sz="4000" dirty="0">
                <a:solidFill>
                  <a:srgbClr val="002060"/>
                </a:solidFill>
              </a:rPr>
            </a:br>
            <a:r>
              <a:rPr lang="da-DK" sz="4000" dirty="0">
                <a:solidFill>
                  <a:srgbClr val="002060"/>
                </a:solidFill>
              </a:rPr>
              <a:t>  Eksamen: </a:t>
            </a:r>
            <a:r>
              <a:rPr lang="en-US" sz="4000" dirty="0" err="1">
                <a:solidFill>
                  <a:srgbClr val="002060"/>
                </a:solidFill>
              </a:rPr>
              <a:t>Når</a:t>
            </a:r>
            <a:r>
              <a:rPr lang="en-US" sz="4000" dirty="0">
                <a:solidFill>
                  <a:srgbClr val="002060"/>
                </a:solidFill>
              </a:rPr>
              <a:t> du </a:t>
            </a:r>
            <a:r>
              <a:rPr lang="en-US" sz="4000" dirty="0" err="1">
                <a:solidFill>
                  <a:srgbClr val="002060"/>
                </a:solidFill>
              </a:rPr>
              <a:t>anvender</a:t>
            </a:r>
            <a:r>
              <a:rPr lang="en-US" sz="4000" dirty="0">
                <a:solidFill>
                  <a:srgbClr val="002060"/>
                </a:solidFill>
              </a:rPr>
              <a:t> </a:t>
            </a:r>
            <a:r>
              <a:rPr lang="en-US" sz="4000" dirty="0" err="1">
                <a:solidFill>
                  <a:srgbClr val="002060"/>
                </a:solidFill>
              </a:rPr>
              <a:t>fagets</a:t>
            </a:r>
            <a:r>
              <a:rPr lang="en-US" sz="4000" dirty="0">
                <a:solidFill>
                  <a:srgbClr val="002060"/>
                </a:solidFill>
              </a:rPr>
              <a:t> sprog </a:t>
            </a:r>
            <a:r>
              <a:rPr lang="en-US" sz="4000" dirty="0" err="1">
                <a:solidFill>
                  <a:srgbClr val="002060"/>
                </a:solidFill>
              </a:rPr>
              <a:t>demonstrerer</a:t>
            </a:r>
            <a:r>
              <a:rPr lang="en-US" sz="4000" dirty="0">
                <a:solidFill>
                  <a:srgbClr val="002060"/>
                </a:solidFill>
              </a:rPr>
              <a:t> du</a:t>
            </a:r>
            <a:br>
              <a:rPr lang="en-US" dirty="0">
                <a:solidFill>
                  <a:srgbClr val="7030A0"/>
                </a:solidFill>
              </a:rPr>
            </a:br>
            <a:endParaRPr lang="da-DK" dirty="0"/>
          </a:p>
        </p:txBody>
      </p:sp>
      <p:sp>
        <p:nvSpPr>
          <p:cNvPr id="4" name="Pladsholder til indhold 2">
            <a:extLst>
              <a:ext uri="{FF2B5EF4-FFF2-40B4-BE49-F238E27FC236}">
                <a16:creationId xmlns:a16="http://schemas.microsoft.com/office/drawing/2014/main" id="{8AB83695-3F4E-245D-A9C2-6DEAB774E1C3}"/>
              </a:ext>
            </a:extLst>
          </p:cNvPr>
          <p:cNvSpPr txBox="1">
            <a:spLocks/>
          </p:cNvSpPr>
          <p:nvPr/>
        </p:nvSpPr>
        <p:spPr>
          <a:xfrm>
            <a:off x="236266" y="1577974"/>
            <a:ext cx="11563350" cy="52800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At du </a:t>
            </a:r>
            <a:r>
              <a:rPr lang="en-US" dirty="0" err="1"/>
              <a:t>har</a:t>
            </a:r>
            <a:r>
              <a:rPr lang="en-US" dirty="0"/>
              <a:t> </a:t>
            </a:r>
            <a:r>
              <a:rPr lang="en-US" dirty="0" err="1"/>
              <a:t>tilegnet</a:t>
            </a:r>
            <a:r>
              <a:rPr lang="en-US" dirty="0"/>
              <a:t> dig </a:t>
            </a:r>
            <a:r>
              <a:rPr lang="en-US" dirty="0" err="1"/>
              <a:t>fagets</a:t>
            </a:r>
            <a:r>
              <a:rPr lang="en-US" dirty="0"/>
              <a:t> sprog</a:t>
            </a:r>
          </a:p>
          <a:p>
            <a:r>
              <a:rPr lang="en-US" dirty="0"/>
              <a:t>At du </a:t>
            </a:r>
            <a:r>
              <a:rPr lang="en-US" dirty="0" err="1"/>
              <a:t>har</a:t>
            </a:r>
            <a:r>
              <a:rPr lang="en-US" dirty="0"/>
              <a:t> </a:t>
            </a:r>
            <a:r>
              <a:rPr lang="en-US" dirty="0" err="1"/>
              <a:t>overblik</a:t>
            </a:r>
            <a:r>
              <a:rPr lang="en-US" dirty="0"/>
              <a:t> over </a:t>
            </a:r>
            <a:r>
              <a:rPr lang="en-US" dirty="0" err="1"/>
              <a:t>fagets</a:t>
            </a:r>
            <a:r>
              <a:rPr lang="en-US" dirty="0"/>
              <a:t> pensum</a:t>
            </a:r>
          </a:p>
          <a:p>
            <a:r>
              <a:rPr lang="da-DK" dirty="0"/>
              <a:t>at du har opnået et fagligt niveau, hvor du kan orientere dig sikkert i organisationsanalysens begreber, teorier og metoder – og dermed navigere professionelt i den akademiske litteratur på området</a:t>
            </a:r>
          </a:p>
          <a:p>
            <a:r>
              <a:rPr lang="en-US" dirty="0"/>
              <a:t>At du </a:t>
            </a:r>
            <a:r>
              <a:rPr lang="en-US" dirty="0" err="1"/>
              <a:t>seriøst</a:t>
            </a:r>
            <a:r>
              <a:rPr lang="en-US" dirty="0"/>
              <a:t> </a:t>
            </a:r>
            <a:r>
              <a:rPr lang="en-US" dirty="0" err="1"/>
              <a:t>har</a:t>
            </a:r>
            <a:r>
              <a:rPr lang="en-US" dirty="0"/>
              <a:t> </a:t>
            </a:r>
            <a:r>
              <a:rPr lang="en-US" dirty="0" err="1"/>
              <a:t>arbejdet</a:t>
            </a:r>
            <a:r>
              <a:rPr lang="en-US" dirty="0"/>
              <a:t> med at </a:t>
            </a:r>
            <a:r>
              <a:rPr lang="en-US" dirty="0" err="1"/>
              <a:t>udvide</a:t>
            </a:r>
            <a:r>
              <a:rPr lang="en-US" dirty="0"/>
              <a:t> </a:t>
            </a:r>
            <a:r>
              <a:rPr lang="en-US" dirty="0" err="1"/>
              <a:t>dit</a:t>
            </a:r>
            <a:r>
              <a:rPr lang="en-US" dirty="0"/>
              <a:t> </a:t>
            </a:r>
            <a:r>
              <a:rPr lang="en-US" dirty="0" err="1"/>
              <a:t>ordforråd</a:t>
            </a:r>
            <a:r>
              <a:rPr lang="en-US" dirty="0"/>
              <a:t>, </a:t>
            </a:r>
            <a:r>
              <a:rPr lang="en-US" dirty="0" err="1"/>
              <a:t>som</a:t>
            </a:r>
            <a:r>
              <a:rPr lang="en-US" dirty="0"/>
              <a:t> er </a:t>
            </a:r>
            <a:r>
              <a:rPr lang="en-US" dirty="0" err="1"/>
              <a:t>en</a:t>
            </a:r>
            <a:r>
              <a:rPr lang="en-US" dirty="0"/>
              <a:t> del </a:t>
            </a:r>
            <a:r>
              <a:rPr lang="en-US" dirty="0" err="1"/>
              <a:t>af</a:t>
            </a:r>
            <a:r>
              <a:rPr lang="en-US" dirty="0"/>
              <a:t> </a:t>
            </a:r>
            <a:r>
              <a:rPr lang="en-US" dirty="0" err="1"/>
              <a:t>fagets</a:t>
            </a:r>
            <a:r>
              <a:rPr lang="en-US" dirty="0"/>
              <a:t> </a:t>
            </a:r>
            <a:r>
              <a:rPr lang="en-US" dirty="0" err="1"/>
              <a:t>mål</a:t>
            </a:r>
            <a:endParaRPr lang="en-US" dirty="0"/>
          </a:p>
          <a:p>
            <a:pPr marL="390246">
              <a:spcAft>
                <a:spcPts val="600"/>
              </a:spcAft>
              <a:buSzPct val="45000"/>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endParaRPr lang="en-US" dirty="0"/>
          </a:p>
          <a:p>
            <a:pPr marL="96482">
              <a:spcAft>
                <a:spcPts val="600"/>
              </a:spcAft>
              <a:buSzPct val="45000"/>
              <a:tabLst>
                <a:tab pos="390246" algn="l"/>
                <a:tab pos="485288" algn="l"/>
                <a:tab pos="892813" algn="l"/>
                <a:tab pos="1300340" algn="l"/>
                <a:tab pos="1707865" algn="l"/>
                <a:tab pos="2115392" algn="l"/>
                <a:tab pos="2522917" algn="l"/>
                <a:tab pos="2930444" algn="l"/>
                <a:tab pos="3337969" algn="l"/>
                <a:tab pos="3745496" algn="l"/>
                <a:tab pos="4153021" algn="l"/>
                <a:tab pos="4560548" algn="l"/>
                <a:tab pos="4968073" algn="l"/>
                <a:tab pos="5375600" algn="l"/>
                <a:tab pos="5783125" algn="l"/>
                <a:tab pos="6190652" algn="l"/>
                <a:tab pos="6598177" algn="l"/>
                <a:tab pos="7005704" algn="l"/>
                <a:tab pos="7413229" algn="l"/>
                <a:tab pos="7820756" algn="l"/>
                <a:tab pos="8228281" algn="l"/>
              </a:tabLst>
            </a:pPr>
            <a:r>
              <a:rPr lang="en-US" dirty="0"/>
              <a:t>….. </a:t>
            </a:r>
            <a:r>
              <a:rPr lang="en-US" dirty="0" err="1"/>
              <a:t>og</a:t>
            </a:r>
            <a:r>
              <a:rPr lang="en-US" dirty="0"/>
              <a:t> husk gerne at </a:t>
            </a:r>
            <a:r>
              <a:rPr lang="en-US" dirty="0" err="1"/>
              <a:t>referere</a:t>
            </a:r>
            <a:r>
              <a:rPr lang="en-US" dirty="0"/>
              <a:t> </a:t>
            </a:r>
            <a:r>
              <a:rPr lang="en-US" dirty="0" err="1"/>
              <a:t>til</a:t>
            </a:r>
            <a:r>
              <a:rPr lang="en-US" dirty="0"/>
              <a:t> </a:t>
            </a:r>
            <a:r>
              <a:rPr lang="en-US" dirty="0" err="1"/>
              <a:t>forfatterne</a:t>
            </a:r>
            <a:r>
              <a:rPr lang="en-US" dirty="0"/>
              <a:t> </a:t>
            </a:r>
            <a:r>
              <a:rPr lang="en-US" dirty="0" err="1"/>
              <a:t>til</a:t>
            </a:r>
            <a:r>
              <a:rPr lang="en-US" dirty="0"/>
              <a:t> </a:t>
            </a:r>
            <a:r>
              <a:rPr lang="en-US" dirty="0" err="1"/>
              <a:t>eksamen</a:t>
            </a:r>
            <a:r>
              <a:rPr lang="en-US" dirty="0"/>
              <a:t>, </a:t>
            </a:r>
            <a:r>
              <a:rPr lang="en-US" dirty="0" err="1"/>
              <a:t>når</a:t>
            </a:r>
            <a:r>
              <a:rPr lang="en-US" dirty="0"/>
              <a:t> du </a:t>
            </a:r>
            <a:r>
              <a:rPr lang="en-US" dirty="0" err="1"/>
              <a:t>omtaler</a:t>
            </a:r>
            <a:r>
              <a:rPr lang="en-US" dirty="0"/>
              <a:t> </a:t>
            </a:r>
            <a:r>
              <a:rPr lang="en-US" dirty="0" err="1"/>
              <a:t>deres</a:t>
            </a:r>
            <a:r>
              <a:rPr lang="en-US" dirty="0"/>
              <a:t> </a:t>
            </a:r>
            <a:r>
              <a:rPr lang="en-US" dirty="0" err="1"/>
              <a:t>teori</a:t>
            </a:r>
            <a:r>
              <a:rPr lang="en-US" dirty="0"/>
              <a:t> ex: Schein </a:t>
            </a:r>
            <a:r>
              <a:rPr lang="en-US" dirty="0" err="1"/>
              <a:t>mener</a:t>
            </a:r>
            <a:r>
              <a:rPr lang="en-US" dirty="0"/>
              <a:t> ……., </a:t>
            </a:r>
            <a:r>
              <a:rPr lang="en-US" dirty="0" err="1"/>
              <a:t>mens</a:t>
            </a:r>
            <a:r>
              <a:rPr lang="en-US" dirty="0"/>
              <a:t> </a:t>
            </a:r>
            <a:r>
              <a:rPr lang="en-US" dirty="0" err="1"/>
              <a:t>Herzbergs</a:t>
            </a:r>
            <a:r>
              <a:rPr lang="en-US" dirty="0"/>
              <a:t> </a:t>
            </a:r>
            <a:r>
              <a:rPr lang="en-US" dirty="0" err="1"/>
              <a:t>holdning</a:t>
            </a:r>
            <a:r>
              <a:rPr lang="en-US" dirty="0"/>
              <a:t> er……</a:t>
            </a:r>
          </a:p>
          <a:p>
            <a:endParaRPr lang="da-DK" dirty="0"/>
          </a:p>
          <a:p>
            <a:endParaRPr lang="da-DK" dirty="0"/>
          </a:p>
          <a:p>
            <a:pPr marL="0" indent="0">
              <a:buFont typeface="Arial" panose="020B0604020202020204" pitchFamily="34" charset="0"/>
              <a:buNone/>
            </a:pPr>
            <a:endParaRPr lang="da-DK" dirty="0"/>
          </a:p>
        </p:txBody>
      </p:sp>
      <p:sp>
        <p:nvSpPr>
          <p:cNvPr id="10" name="Tekstfelt 9">
            <a:extLst>
              <a:ext uri="{FF2B5EF4-FFF2-40B4-BE49-F238E27FC236}">
                <a16:creationId xmlns:a16="http://schemas.microsoft.com/office/drawing/2014/main" id="{CF833F54-3CAE-BFC7-DD07-CABCD2F5AC72}"/>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60248304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8F61A-0FBC-8A1C-0EFD-9A1B5A31321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13ABEDC-0D3E-8DC5-81B9-821974CEE07D}"/>
              </a:ext>
            </a:extLst>
          </p:cNvPr>
          <p:cNvSpPr>
            <a:spLocks noGrp="1"/>
          </p:cNvSpPr>
          <p:nvPr>
            <p:ph type="title"/>
          </p:nvPr>
        </p:nvSpPr>
        <p:spPr>
          <a:xfrm>
            <a:off x="0" y="0"/>
            <a:ext cx="12192000" cy="1436913"/>
          </a:xfrm>
          <a:solidFill>
            <a:schemeClr val="tx2">
              <a:lumMod val="40000"/>
              <a:lumOff val="60000"/>
            </a:schemeClr>
          </a:solidFill>
        </p:spPr>
        <p:txBody>
          <a:bodyPr>
            <a:normAutofit fontScale="90000"/>
          </a:bodyPr>
          <a:lstStyle/>
          <a:p>
            <a:pPr>
              <a:spcAft>
                <a:spcPts val="600"/>
              </a:spcAft>
            </a:pPr>
            <a:br>
              <a:rPr lang="da-DK" sz="4000" dirty="0">
                <a:solidFill>
                  <a:srgbClr val="002060"/>
                </a:solidFill>
              </a:rPr>
            </a:br>
            <a:r>
              <a:rPr lang="da-DK" sz="4000" dirty="0">
                <a:solidFill>
                  <a:srgbClr val="002060"/>
                </a:solidFill>
              </a:rPr>
              <a:t>  Eksamensspørgsmål I</a:t>
            </a:r>
            <a:br>
              <a:rPr lang="en-US" dirty="0">
                <a:solidFill>
                  <a:srgbClr val="7030A0"/>
                </a:solidFill>
              </a:rPr>
            </a:br>
            <a:endParaRPr lang="da-DK" dirty="0"/>
          </a:p>
        </p:txBody>
      </p:sp>
      <p:sp>
        <p:nvSpPr>
          <p:cNvPr id="4" name="Pladsholder til indhold 2">
            <a:extLst>
              <a:ext uri="{FF2B5EF4-FFF2-40B4-BE49-F238E27FC236}">
                <a16:creationId xmlns:a16="http://schemas.microsoft.com/office/drawing/2014/main" id="{B326FCB2-8C3C-F199-5ADD-4426D3FCCDEF}"/>
              </a:ext>
            </a:extLst>
          </p:cNvPr>
          <p:cNvSpPr txBox="1">
            <a:spLocks/>
          </p:cNvSpPr>
          <p:nvPr/>
        </p:nvSpPr>
        <p:spPr>
          <a:xfrm>
            <a:off x="236266" y="1577974"/>
            <a:ext cx="11563350" cy="52800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a-DK" dirty="0"/>
          </a:p>
          <a:p>
            <a:endParaRPr lang="da-DK" dirty="0"/>
          </a:p>
          <a:p>
            <a:pPr marL="0" indent="0">
              <a:buFont typeface="Arial" panose="020B0604020202020204" pitchFamily="34" charset="0"/>
              <a:buNone/>
            </a:pPr>
            <a:endParaRPr lang="da-DK" dirty="0"/>
          </a:p>
        </p:txBody>
      </p:sp>
      <p:sp>
        <p:nvSpPr>
          <p:cNvPr id="10" name="Tekstfelt 9">
            <a:extLst>
              <a:ext uri="{FF2B5EF4-FFF2-40B4-BE49-F238E27FC236}">
                <a16:creationId xmlns:a16="http://schemas.microsoft.com/office/drawing/2014/main" id="{D6029EFF-3826-4AF6-3C73-55474541ED54}"/>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
        <p:nvSpPr>
          <p:cNvPr id="5" name="Tekstfelt 4">
            <a:extLst>
              <a:ext uri="{FF2B5EF4-FFF2-40B4-BE49-F238E27FC236}">
                <a16:creationId xmlns:a16="http://schemas.microsoft.com/office/drawing/2014/main" id="{C2AB750F-1182-61D1-2FE1-55DE34E8F585}"/>
              </a:ext>
            </a:extLst>
          </p:cNvPr>
          <p:cNvSpPr txBox="1"/>
          <p:nvPr/>
        </p:nvSpPr>
        <p:spPr>
          <a:xfrm>
            <a:off x="141249" y="2270718"/>
            <a:ext cx="11909502" cy="3502497"/>
          </a:xfrm>
          <a:prstGeom prst="rect">
            <a:avLst/>
          </a:prstGeom>
          <a:noFill/>
        </p:spPr>
        <p:txBody>
          <a:bodyPr wrap="square">
            <a:spAutoFit/>
          </a:bodyPr>
          <a:lstStyle/>
          <a:p>
            <a:pPr marL="342900" indent="-228600">
              <a:lnSpc>
                <a:spcPct val="90000"/>
              </a:lnSpc>
              <a:spcAft>
                <a:spcPts val="600"/>
              </a:spcAft>
              <a:buFont typeface="Arial" panose="020B0604020202020204" pitchFamily="34" charset="0"/>
              <a:buChar char="•"/>
            </a:pPr>
            <a:r>
              <a:rPr lang="en-US" sz="2800" dirty="0" err="1">
                <a:solidFill>
                  <a:schemeClr val="accent1">
                    <a:lumMod val="50000"/>
                  </a:schemeClr>
                </a:solidFill>
              </a:rPr>
              <a:t>Spændende</a:t>
            </a:r>
            <a:r>
              <a:rPr lang="en-US" sz="2800" dirty="0">
                <a:solidFill>
                  <a:schemeClr val="accent1">
                    <a:lumMod val="50000"/>
                  </a:schemeClr>
                </a:solidFill>
              </a:rPr>
              <a:t> ting - </a:t>
            </a:r>
            <a:r>
              <a:rPr lang="en-US" sz="2800" dirty="0" err="1">
                <a:solidFill>
                  <a:schemeClr val="accent1">
                    <a:lumMod val="50000"/>
                  </a:schemeClr>
                </a:solidFill>
              </a:rPr>
              <a:t>som</a:t>
            </a:r>
            <a:r>
              <a:rPr lang="en-US" sz="2800" dirty="0">
                <a:solidFill>
                  <a:schemeClr val="accent1">
                    <a:lumMod val="50000"/>
                  </a:schemeClr>
                </a:solidFill>
              </a:rPr>
              <a:t> vi gerne </a:t>
            </a:r>
            <a:r>
              <a:rPr lang="en-US" sz="2800" dirty="0" err="1">
                <a:solidFill>
                  <a:schemeClr val="accent1">
                    <a:lumMod val="50000"/>
                  </a:schemeClr>
                </a:solidFill>
              </a:rPr>
              <a:t>vil</a:t>
            </a:r>
            <a:r>
              <a:rPr lang="en-US" sz="2800" dirty="0">
                <a:solidFill>
                  <a:schemeClr val="accent1">
                    <a:lumMod val="50000"/>
                  </a:schemeClr>
                </a:solidFill>
              </a:rPr>
              <a:t> have </a:t>
            </a:r>
            <a:r>
              <a:rPr lang="en-US" sz="2800" dirty="0" err="1">
                <a:solidFill>
                  <a:schemeClr val="accent1">
                    <a:lumMod val="50000"/>
                  </a:schemeClr>
                </a:solidFill>
              </a:rPr>
              <a:t>uddybet</a:t>
            </a:r>
            <a:endParaRPr lang="en-US" sz="2800" dirty="0">
              <a:solidFill>
                <a:schemeClr val="accent1">
                  <a:lumMod val="50000"/>
                </a:schemeClr>
              </a:solidFill>
            </a:endParaRPr>
          </a:p>
          <a:p>
            <a:pPr marL="342900" indent="-228600">
              <a:lnSpc>
                <a:spcPct val="90000"/>
              </a:lnSpc>
              <a:spcAft>
                <a:spcPts val="600"/>
              </a:spcAft>
              <a:buFont typeface="Arial" panose="020B0604020202020204" pitchFamily="34" charset="0"/>
              <a:buChar char="•"/>
            </a:pPr>
            <a:r>
              <a:rPr lang="en-US" sz="2800" dirty="0" err="1">
                <a:solidFill>
                  <a:schemeClr val="accent1">
                    <a:lumMod val="50000"/>
                  </a:schemeClr>
                </a:solidFill>
              </a:rPr>
              <a:t>Elementer</a:t>
            </a:r>
            <a:r>
              <a:rPr lang="en-US" sz="2800" dirty="0">
                <a:solidFill>
                  <a:schemeClr val="accent1">
                    <a:lumMod val="50000"/>
                  </a:schemeClr>
                </a:solidFill>
              </a:rPr>
              <a:t> vi gerne </a:t>
            </a:r>
            <a:r>
              <a:rPr lang="en-US" sz="2800" dirty="0" err="1">
                <a:solidFill>
                  <a:schemeClr val="accent1">
                    <a:lumMod val="50000"/>
                  </a:schemeClr>
                </a:solidFill>
              </a:rPr>
              <a:t>vil</a:t>
            </a:r>
            <a:r>
              <a:rPr lang="en-US" sz="2800" dirty="0">
                <a:solidFill>
                  <a:schemeClr val="accent1">
                    <a:lumMod val="50000"/>
                  </a:schemeClr>
                </a:solidFill>
              </a:rPr>
              <a:t> have, du holder op mod </a:t>
            </a:r>
            <a:r>
              <a:rPr lang="en-US" sz="2800" dirty="0" err="1">
                <a:solidFill>
                  <a:schemeClr val="accent1">
                    <a:lumMod val="50000"/>
                  </a:schemeClr>
                </a:solidFill>
              </a:rPr>
              <a:t>enten</a:t>
            </a:r>
            <a:r>
              <a:rPr lang="en-US" sz="2800" dirty="0">
                <a:solidFill>
                  <a:schemeClr val="accent1">
                    <a:lumMod val="50000"/>
                  </a:schemeClr>
                </a:solidFill>
              </a:rPr>
              <a:t> </a:t>
            </a:r>
            <a:r>
              <a:rPr lang="en-US" sz="2800" dirty="0" err="1">
                <a:solidFill>
                  <a:schemeClr val="accent1">
                    <a:lumMod val="50000"/>
                  </a:schemeClr>
                </a:solidFill>
              </a:rPr>
              <a:t>problemformulering</a:t>
            </a:r>
            <a:r>
              <a:rPr lang="en-US" sz="2800" dirty="0">
                <a:solidFill>
                  <a:schemeClr val="accent1">
                    <a:lumMod val="50000"/>
                  </a:schemeClr>
                </a:solidFill>
              </a:rPr>
              <a:t>, </a:t>
            </a:r>
            <a:r>
              <a:rPr lang="en-US" sz="2800" dirty="0" err="1">
                <a:solidFill>
                  <a:schemeClr val="accent1">
                    <a:lumMod val="50000"/>
                  </a:schemeClr>
                </a:solidFill>
              </a:rPr>
              <a:t>metode</a:t>
            </a:r>
            <a:r>
              <a:rPr lang="en-US" sz="2800" dirty="0">
                <a:solidFill>
                  <a:schemeClr val="accent1">
                    <a:lumMod val="50000"/>
                  </a:schemeClr>
                </a:solidFill>
              </a:rPr>
              <a:t> </a:t>
            </a:r>
            <a:r>
              <a:rPr lang="en-US" sz="2800" dirty="0" err="1">
                <a:solidFill>
                  <a:schemeClr val="accent1">
                    <a:lumMod val="50000"/>
                  </a:schemeClr>
                </a:solidFill>
              </a:rPr>
              <a:t>eller</a:t>
            </a:r>
            <a:r>
              <a:rPr lang="en-US" sz="2800" dirty="0">
                <a:solidFill>
                  <a:schemeClr val="accent1">
                    <a:lumMod val="50000"/>
                  </a:schemeClr>
                </a:solidFill>
              </a:rPr>
              <a:t> </a:t>
            </a:r>
            <a:r>
              <a:rPr lang="en-US" sz="2800" dirty="0" err="1">
                <a:solidFill>
                  <a:schemeClr val="accent1">
                    <a:lumMod val="50000"/>
                  </a:schemeClr>
                </a:solidFill>
              </a:rPr>
              <a:t>konklusion</a:t>
            </a:r>
            <a:endParaRPr lang="en-US" sz="2800" dirty="0">
              <a:solidFill>
                <a:schemeClr val="accent1">
                  <a:lumMod val="50000"/>
                </a:schemeClr>
              </a:solidFill>
            </a:endParaRPr>
          </a:p>
          <a:p>
            <a:pPr marL="342900" indent="-228600">
              <a:lnSpc>
                <a:spcPct val="90000"/>
              </a:lnSpc>
              <a:spcAft>
                <a:spcPts val="600"/>
              </a:spcAft>
              <a:buFont typeface="Arial" panose="020B0604020202020204" pitchFamily="34" charset="0"/>
              <a:buChar char="•"/>
            </a:pPr>
            <a:r>
              <a:rPr lang="en-US" sz="2800" dirty="0" err="1">
                <a:solidFill>
                  <a:schemeClr val="accent1">
                    <a:lumMod val="50000"/>
                  </a:schemeClr>
                </a:solidFill>
              </a:rPr>
              <a:t>Uklarheder</a:t>
            </a:r>
            <a:r>
              <a:rPr lang="en-US" sz="2800" dirty="0">
                <a:solidFill>
                  <a:schemeClr val="accent1">
                    <a:lumMod val="50000"/>
                  </a:schemeClr>
                </a:solidFill>
              </a:rPr>
              <a:t> </a:t>
            </a:r>
          </a:p>
          <a:p>
            <a:pPr marL="342900" indent="-228600">
              <a:lnSpc>
                <a:spcPct val="90000"/>
              </a:lnSpc>
              <a:spcAft>
                <a:spcPts val="600"/>
              </a:spcAft>
              <a:buFont typeface="Arial" panose="020B0604020202020204" pitchFamily="34" charset="0"/>
              <a:buChar char="•"/>
            </a:pPr>
            <a:r>
              <a:rPr lang="en-US" sz="2800" dirty="0">
                <a:solidFill>
                  <a:schemeClr val="accent1">
                    <a:lumMod val="50000"/>
                  </a:schemeClr>
                </a:solidFill>
              </a:rPr>
              <a:t>Nogle </a:t>
            </a:r>
            <a:r>
              <a:rPr lang="en-US" sz="2800" dirty="0" err="1">
                <a:solidFill>
                  <a:schemeClr val="accent1">
                    <a:lumMod val="50000"/>
                  </a:schemeClr>
                </a:solidFill>
              </a:rPr>
              <a:t>gange</a:t>
            </a:r>
            <a:r>
              <a:rPr lang="en-US" sz="2800" dirty="0">
                <a:solidFill>
                  <a:schemeClr val="accent1">
                    <a:lumMod val="50000"/>
                  </a:schemeClr>
                </a:solidFill>
              </a:rPr>
              <a:t> </a:t>
            </a:r>
            <a:r>
              <a:rPr lang="en-US" sz="2800" dirty="0" err="1">
                <a:solidFill>
                  <a:schemeClr val="accent1">
                    <a:lumMod val="50000"/>
                  </a:schemeClr>
                </a:solidFill>
              </a:rPr>
              <a:t>lægger</a:t>
            </a:r>
            <a:r>
              <a:rPr lang="en-US" sz="2800" dirty="0">
                <a:solidFill>
                  <a:schemeClr val="accent1">
                    <a:lumMod val="50000"/>
                  </a:schemeClr>
                </a:solidFill>
              </a:rPr>
              <a:t> censor </a:t>
            </a:r>
            <a:r>
              <a:rPr lang="en-US" sz="2800" dirty="0" err="1">
                <a:solidFill>
                  <a:schemeClr val="accent1">
                    <a:lumMod val="50000"/>
                  </a:schemeClr>
                </a:solidFill>
              </a:rPr>
              <a:t>meget</a:t>
            </a:r>
            <a:r>
              <a:rPr lang="en-US" sz="2800" dirty="0">
                <a:solidFill>
                  <a:schemeClr val="accent1">
                    <a:lumMod val="50000"/>
                  </a:schemeClr>
                </a:solidFill>
              </a:rPr>
              <a:t> </a:t>
            </a:r>
            <a:r>
              <a:rPr lang="en-US" sz="2800" dirty="0" err="1">
                <a:solidFill>
                  <a:schemeClr val="accent1">
                    <a:lumMod val="50000"/>
                  </a:schemeClr>
                </a:solidFill>
              </a:rPr>
              <a:t>vægt</a:t>
            </a:r>
            <a:r>
              <a:rPr lang="en-US" sz="2800" dirty="0">
                <a:solidFill>
                  <a:schemeClr val="accent1">
                    <a:lumMod val="50000"/>
                  </a:schemeClr>
                </a:solidFill>
              </a:rPr>
              <a:t> </a:t>
            </a:r>
            <a:r>
              <a:rPr lang="en-US" sz="2800" dirty="0" err="1">
                <a:solidFill>
                  <a:schemeClr val="accent1">
                    <a:lumMod val="50000"/>
                  </a:schemeClr>
                </a:solidFill>
              </a:rPr>
              <a:t>på</a:t>
            </a:r>
            <a:r>
              <a:rPr lang="en-US" sz="2800" dirty="0">
                <a:solidFill>
                  <a:schemeClr val="accent1">
                    <a:lumMod val="50000"/>
                  </a:schemeClr>
                </a:solidFill>
              </a:rPr>
              <a:t>, at den </a:t>
            </a:r>
            <a:r>
              <a:rPr lang="en-US" sz="2800" dirty="0" err="1">
                <a:solidFill>
                  <a:schemeClr val="accent1">
                    <a:lumMod val="50000"/>
                  </a:schemeClr>
                </a:solidFill>
              </a:rPr>
              <a:t>studerende</a:t>
            </a:r>
            <a:r>
              <a:rPr lang="en-US" sz="2800" dirty="0">
                <a:solidFill>
                  <a:schemeClr val="accent1">
                    <a:lumMod val="50000"/>
                  </a:schemeClr>
                </a:solidFill>
              </a:rPr>
              <a:t> </a:t>
            </a:r>
            <a:r>
              <a:rPr lang="en-US" sz="2800" dirty="0" err="1">
                <a:solidFill>
                  <a:schemeClr val="accent1">
                    <a:lumMod val="50000"/>
                  </a:schemeClr>
                </a:solidFill>
              </a:rPr>
              <a:t>kan</a:t>
            </a:r>
            <a:r>
              <a:rPr lang="en-US" sz="2800" dirty="0">
                <a:solidFill>
                  <a:schemeClr val="accent1">
                    <a:lumMod val="50000"/>
                  </a:schemeClr>
                </a:solidFill>
              </a:rPr>
              <a:t> </a:t>
            </a:r>
            <a:r>
              <a:rPr lang="en-US" sz="2800" dirty="0" err="1">
                <a:solidFill>
                  <a:schemeClr val="accent1">
                    <a:lumMod val="50000"/>
                  </a:schemeClr>
                </a:solidFill>
              </a:rPr>
              <a:t>bruge</a:t>
            </a:r>
            <a:r>
              <a:rPr lang="en-US" sz="2800" dirty="0">
                <a:solidFill>
                  <a:schemeClr val="accent1">
                    <a:lumMod val="50000"/>
                  </a:schemeClr>
                </a:solidFill>
              </a:rPr>
              <a:t> sin ’</a:t>
            </a:r>
            <a:r>
              <a:rPr lang="en-US" sz="2800" dirty="0" err="1">
                <a:solidFill>
                  <a:schemeClr val="accent1">
                    <a:lumMod val="50000"/>
                  </a:schemeClr>
                </a:solidFill>
              </a:rPr>
              <a:t>sunde</a:t>
            </a:r>
            <a:r>
              <a:rPr lang="en-US" sz="2800" dirty="0">
                <a:solidFill>
                  <a:schemeClr val="accent1">
                    <a:lumMod val="50000"/>
                  </a:schemeClr>
                </a:solidFill>
              </a:rPr>
              <a:t> </a:t>
            </a:r>
            <a:r>
              <a:rPr lang="en-US" sz="2800" dirty="0" err="1">
                <a:solidFill>
                  <a:schemeClr val="accent1">
                    <a:lumMod val="50000"/>
                  </a:schemeClr>
                </a:solidFill>
              </a:rPr>
              <a:t>fornuft</a:t>
            </a:r>
            <a:r>
              <a:rPr lang="en-US" sz="2800" dirty="0">
                <a:solidFill>
                  <a:schemeClr val="accent1">
                    <a:lumMod val="50000"/>
                  </a:schemeClr>
                </a:solidFill>
              </a:rPr>
              <a:t>’ </a:t>
            </a:r>
            <a:r>
              <a:rPr lang="en-US" sz="2800" dirty="0" err="1">
                <a:solidFill>
                  <a:schemeClr val="accent1">
                    <a:lumMod val="50000"/>
                  </a:schemeClr>
                </a:solidFill>
              </a:rPr>
              <a:t>og</a:t>
            </a:r>
            <a:r>
              <a:rPr lang="en-US" sz="2800" dirty="0">
                <a:solidFill>
                  <a:schemeClr val="accent1">
                    <a:lumMod val="50000"/>
                  </a:schemeClr>
                </a:solidFill>
              </a:rPr>
              <a:t> </a:t>
            </a:r>
            <a:r>
              <a:rPr lang="en-US" sz="2800" dirty="0" err="1">
                <a:solidFill>
                  <a:schemeClr val="accent1">
                    <a:lumMod val="50000"/>
                  </a:schemeClr>
                </a:solidFill>
              </a:rPr>
              <a:t>relatere</a:t>
            </a:r>
            <a:r>
              <a:rPr lang="en-US" sz="2800" dirty="0">
                <a:solidFill>
                  <a:schemeClr val="accent1">
                    <a:lumMod val="50000"/>
                  </a:schemeClr>
                </a:solidFill>
              </a:rPr>
              <a:t> </a:t>
            </a:r>
            <a:r>
              <a:rPr lang="en-US" sz="2800" dirty="0" err="1">
                <a:solidFill>
                  <a:schemeClr val="accent1">
                    <a:lumMod val="50000"/>
                  </a:schemeClr>
                </a:solidFill>
              </a:rPr>
              <a:t>teori</a:t>
            </a:r>
            <a:r>
              <a:rPr lang="en-US" sz="2800" dirty="0">
                <a:solidFill>
                  <a:schemeClr val="accent1">
                    <a:lumMod val="50000"/>
                  </a:schemeClr>
                </a:solidFill>
              </a:rPr>
              <a:t> </a:t>
            </a:r>
            <a:r>
              <a:rPr lang="en-US" sz="2800" dirty="0" err="1">
                <a:solidFill>
                  <a:schemeClr val="accent1">
                    <a:lumMod val="50000"/>
                  </a:schemeClr>
                </a:solidFill>
              </a:rPr>
              <a:t>til</a:t>
            </a:r>
            <a:r>
              <a:rPr lang="en-US" sz="2800" dirty="0">
                <a:solidFill>
                  <a:schemeClr val="accent1">
                    <a:lumMod val="50000"/>
                  </a:schemeClr>
                </a:solidFill>
              </a:rPr>
              <a:t> </a:t>
            </a:r>
            <a:r>
              <a:rPr lang="en-US" sz="2800" dirty="0" err="1">
                <a:solidFill>
                  <a:schemeClr val="accent1">
                    <a:lumMod val="50000"/>
                  </a:schemeClr>
                </a:solidFill>
              </a:rPr>
              <a:t>praksis</a:t>
            </a:r>
            <a:r>
              <a:rPr lang="en-US" sz="2800" dirty="0">
                <a:solidFill>
                  <a:schemeClr val="accent1">
                    <a:lumMod val="50000"/>
                  </a:schemeClr>
                </a:solidFill>
              </a:rPr>
              <a:t>: Vi </a:t>
            </a:r>
            <a:r>
              <a:rPr lang="en-US" sz="2800" dirty="0" err="1">
                <a:solidFill>
                  <a:schemeClr val="accent1">
                    <a:lumMod val="50000"/>
                  </a:schemeClr>
                </a:solidFill>
              </a:rPr>
              <a:t>ved</a:t>
            </a:r>
            <a:r>
              <a:rPr lang="en-US" sz="2800" dirty="0">
                <a:solidFill>
                  <a:schemeClr val="accent1">
                    <a:lumMod val="50000"/>
                  </a:schemeClr>
                </a:solidFill>
              </a:rPr>
              <a:t> </a:t>
            </a:r>
            <a:r>
              <a:rPr lang="en-US" sz="2800" dirty="0" err="1">
                <a:solidFill>
                  <a:schemeClr val="accent1">
                    <a:lumMod val="50000"/>
                  </a:schemeClr>
                </a:solidFill>
              </a:rPr>
              <a:t>ikke</a:t>
            </a:r>
            <a:r>
              <a:rPr lang="en-US" sz="2800" dirty="0">
                <a:solidFill>
                  <a:schemeClr val="accent1">
                    <a:lumMod val="50000"/>
                  </a:schemeClr>
                </a:solidFill>
              </a:rPr>
              <a:t>, </a:t>
            </a:r>
            <a:r>
              <a:rPr lang="en-US" sz="2800" dirty="0" err="1">
                <a:solidFill>
                  <a:schemeClr val="accent1">
                    <a:lumMod val="50000"/>
                  </a:schemeClr>
                </a:solidFill>
              </a:rPr>
              <a:t>hvad</a:t>
            </a:r>
            <a:r>
              <a:rPr lang="en-US" sz="2800" dirty="0">
                <a:solidFill>
                  <a:schemeClr val="accent1">
                    <a:lumMod val="50000"/>
                  </a:schemeClr>
                </a:solidFill>
              </a:rPr>
              <a:t> censor </a:t>
            </a:r>
            <a:r>
              <a:rPr lang="en-US" sz="2800" dirty="0" err="1">
                <a:solidFill>
                  <a:schemeClr val="accent1">
                    <a:lumMod val="50000"/>
                  </a:schemeClr>
                </a:solidFill>
              </a:rPr>
              <a:t>vil</a:t>
            </a:r>
            <a:r>
              <a:rPr lang="en-US" sz="2800" dirty="0">
                <a:solidFill>
                  <a:schemeClr val="accent1">
                    <a:lumMod val="50000"/>
                  </a:schemeClr>
                </a:solidFill>
              </a:rPr>
              <a:t> </a:t>
            </a:r>
            <a:r>
              <a:rPr lang="en-US" sz="2800" dirty="0" err="1">
                <a:solidFill>
                  <a:schemeClr val="accent1">
                    <a:lumMod val="50000"/>
                  </a:schemeClr>
                </a:solidFill>
              </a:rPr>
              <a:t>vægte</a:t>
            </a:r>
            <a:r>
              <a:rPr lang="en-US" sz="2800" dirty="0">
                <a:solidFill>
                  <a:schemeClr val="accent1">
                    <a:lumMod val="50000"/>
                  </a:schemeClr>
                </a:solidFill>
              </a:rPr>
              <a:t>  - men censor er </a:t>
            </a:r>
            <a:r>
              <a:rPr lang="en-US" sz="2800" dirty="0" err="1">
                <a:solidFill>
                  <a:schemeClr val="accent1">
                    <a:lumMod val="50000"/>
                  </a:schemeClr>
                </a:solidFill>
              </a:rPr>
              <a:t>forberedt</a:t>
            </a:r>
            <a:r>
              <a:rPr lang="en-US" sz="2800" dirty="0">
                <a:solidFill>
                  <a:schemeClr val="accent1">
                    <a:lumMod val="50000"/>
                  </a:schemeClr>
                </a:solidFill>
              </a:rPr>
              <a:t> </a:t>
            </a:r>
            <a:r>
              <a:rPr lang="en-US" sz="2800" dirty="0" err="1">
                <a:solidFill>
                  <a:schemeClr val="accent1">
                    <a:lumMod val="50000"/>
                  </a:schemeClr>
                </a:solidFill>
              </a:rPr>
              <a:t>på</a:t>
            </a:r>
            <a:r>
              <a:rPr lang="en-US" sz="2800" dirty="0">
                <a:solidFill>
                  <a:schemeClr val="accent1">
                    <a:lumMod val="50000"/>
                  </a:schemeClr>
                </a:solidFill>
              </a:rPr>
              <a:t> </a:t>
            </a:r>
            <a:r>
              <a:rPr lang="en-US" sz="2800" dirty="0" err="1">
                <a:solidFill>
                  <a:schemeClr val="accent1">
                    <a:lumMod val="50000"/>
                  </a:schemeClr>
                </a:solidFill>
              </a:rPr>
              <a:t>fagets</a:t>
            </a:r>
            <a:r>
              <a:rPr lang="en-US" sz="2800" dirty="0">
                <a:solidFill>
                  <a:schemeClr val="accent1">
                    <a:lumMod val="50000"/>
                  </a:schemeClr>
                </a:solidFill>
              </a:rPr>
              <a:t> pensum, </a:t>
            </a:r>
            <a:r>
              <a:rPr lang="en-US" sz="2800" dirty="0" err="1">
                <a:solidFill>
                  <a:schemeClr val="accent1">
                    <a:lumMod val="50000"/>
                  </a:schemeClr>
                </a:solidFill>
              </a:rPr>
              <a:t>og</a:t>
            </a:r>
            <a:r>
              <a:rPr lang="en-US" sz="2800" dirty="0">
                <a:solidFill>
                  <a:schemeClr val="accent1">
                    <a:lumMod val="50000"/>
                  </a:schemeClr>
                </a:solidFill>
              </a:rPr>
              <a:t> </a:t>
            </a:r>
            <a:r>
              <a:rPr lang="en-US" sz="2800" dirty="0" err="1">
                <a:solidFill>
                  <a:schemeClr val="accent1">
                    <a:lumMod val="50000"/>
                  </a:schemeClr>
                </a:solidFill>
              </a:rPr>
              <a:t>har</a:t>
            </a:r>
            <a:r>
              <a:rPr lang="en-US" sz="2800" dirty="0">
                <a:solidFill>
                  <a:schemeClr val="accent1">
                    <a:lumMod val="50000"/>
                  </a:schemeClr>
                </a:solidFill>
              </a:rPr>
              <a:t> </a:t>
            </a:r>
            <a:r>
              <a:rPr lang="en-US" sz="2800" dirty="0" err="1">
                <a:solidFill>
                  <a:schemeClr val="accent1">
                    <a:lumMod val="50000"/>
                  </a:schemeClr>
                </a:solidFill>
              </a:rPr>
              <a:t>læst</a:t>
            </a:r>
            <a:r>
              <a:rPr lang="en-US" sz="2800" dirty="0">
                <a:solidFill>
                  <a:schemeClr val="accent1">
                    <a:lumMod val="50000"/>
                  </a:schemeClr>
                </a:solidFill>
              </a:rPr>
              <a:t> </a:t>
            </a:r>
            <a:r>
              <a:rPr lang="en-US" sz="2800" dirty="0" err="1">
                <a:solidFill>
                  <a:schemeClr val="accent1">
                    <a:lumMod val="50000"/>
                  </a:schemeClr>
                </a:solidFill>
              </a:rPr>
              <a:t>jeres</a:t>
            </a:r>
            <a:r>
              <a:rPr lang="en-US" sz="2800" dirty="0">
                <a:solidFill>
                  <a:schemeClr val="accent1">
                    <a:lumMod val="50000"/>
                  </a:schemeClr>
                </a:solidFill>
              </a:rPr>
              <a:t> </a:t>
            </a:r>
            <a:r>
              <a:rPr lang="en-US" sz="2800" dirty="0" err="1">
                <a:solidFill>
                  <a:schemeClr val="accent1">
                    <a:lumMod val="50000"/>
                  </a:schemeClr>
                </a:solidFill>
              </a:rPr>
              <a:t>projekt</a:t>
            </a:r>
            <a:endParaRPr lang="en-US" sz="2800" dirty="0">
              <a:solidFill>
                <a:schemeClr val="accent1">
                  <a:lumMod val="50000"/>
                </a:schemeClr>
              </a:solidFill>
            </a:endParaRPr>
          </a:p>
          <a:p>
            <a:pPr marL="342900" indent="-228600">
              <a:lnSpc>
                <a:spcPct val="90000"/>
              </a:lnSpc>
              <a:spcAft>
                <a:spcPts val="600"/>
              </a:spcAft>
              <a:buFont typeface="Arial" panose="020B0604020202020204" pitchFamily="34" charset="0"/>
              <a:buChar char="•"/>
            </a:pPr>
            <a:r>
              <a:rPr lang="en-US" sz="2800" dirty="0" err="1">
                <a:solidFill>
                  <a:schemeClr val="accent1">
                    <a:lumMod val="50000"/>
                  </a:schemeClr>
                </a:solidFill>
              </a:rPr>
              <a:t>Ofte</a:t>
            </a:r>
            <a:r>
              <a:rPr lang="en-US" sz="2800" dirty="0">
                <a:solidFill>
                  <a:schemeClr val="accent1">
                    <a:lumMod val="50000"/>
                  </a:schemeClr>
                </a:solidFill>
              </a:rPr>
              <a:t> </a:t>
            </a:r>
            <a:r>
              <a:rPr lang="en-US" sz="2800" dirty="0" err="1">
                <a:solidFill>
                  <a:schemeClr val="accent1">
                    <a:lumMod val="50000"/>
                  </a:schemeClr>
                </a:solidFill>
              </a:rPr>
              <a:t>spørgsmål</a:t>
            </a:r>
            <a:r>
              <a:rPr lang="en-US" sz="2800" dirty="0">
                <a:solidFill>
                  <a:schemeClr val="accent1">
                    <a:lumMod val="50000"/>
                  </a:schemeClr>
                </a:solidFill>
              </a:rPr>
              <a:t> om </a:t>
            </a:r>
            <a:r>
              <a:rPr lang="en-US" sz="2800" dirty="0" err="1">
                <a:solidFill>
                  <a:schemeClr val="accent1">
                    <a:lumMod val="50000"/>
                  </a:schemeClr>
                </a:solidFill>
              </a:rPr>
              <a:t>til</a:t>
            </a:r>
            <a:r>
              <a:rPr lang="en-US" sz="2800" dirty="0">
                <a:solidFill>
                  <a:schemeClr val="accent1">
                    <a:lumMod val="50000"/>
                  </a:schemeClr>
                </a:solidFill>
              </a:rPr>
              <a:t> </a:t>
            </a:r>
            <a:r>
              <a:rPr lang="en-US" sz="2800" dirty="0" err="1">
                <a:solidFill>
                  <a:schemeClr val="accent1">
                    <a:lumMod val="50000"/>
                  </a:schemeClr>
                </a:solidFill>
              </a:rPr>
              <a:t>validitet</a:t>
            </a:r>
            <a:r>
              <a:rPr lang="en-US" sz="2800" dirty="0">
                <a:solidFill>
                  <a:schemeClr val="accent1">
                    <a:lumMod val="50000"/>
                  </a:schemeClr>
                </a:solidFill>
              </a:rPr>
              <a:t> </a:t>
            </a:r>
            <a:r>
              <a:rPr lang="en-US" sz="2800" dirty="0" err="1">
                <a:solidFill>
                  <a:schemeClr val="accent1">
                    <a:lumMod val="50000"/>
                  </a:schemeClr>
                </a:solidFill>
              </a:rPr>
              <a:t>eller</a:t>
            </a:r>
            <a:r>
              <a:rPr lang="en-US" sz="2800" dirty="0">
                <a:solidFill>
                  <a:schemeClr val="accent1">
                    <a:lumMod val="50000"/>
                  </a:schemeClr>
                </a:solidFill>
              </a:rPr>
              <a:t> </a:t>
            </a:r>
            <a:r>
              <a:rPr lang="en-US" sz="2800" dirty="0" err="1">
                <a:solidFill>
                  <a:schemeClr val="accent1">
                    <a:lumMod val="50000"/>
                  </a:schemeClr>
                </a:solidFill>
              </a:rPr>
              <a:t>reliabilitet</a:t>
            </a:r>
            <a:endParaRPr lang="en-US" sz="2800" dirty="0">
              <a:solidFill>
                <a:schemeClr val="accent1">
                  <a:lumMod val="50000"/>
                </a:schemeClr>
              </a:solidFill>
            </a:endParaRPr>
          </a:p>
        </p:txBody>
      </p:sp>
    </p:spTree>
    <p:extLst>
      <p:ext uri="{BB962C8B-B14F-4D97-AF65-F5344CB8AC3E}">
        <p14:creationId xmlns:p14="http://schemas.microsoft.com/office/powerpoint/2010/main" val="252193946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8D0DC-F271-F24F-A6BF-C4FC9EE454B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FEC56D8-4481-9D24-256F-265352904E97}"/>
              </a:ext>
            </a:extLst>
          </p:cNvPr>
          <p:cNvSpPr>
            <a:spLocks noGrp="1"/>
          </p:cNvSpPr>
          <p:nvPr>
            <p:ph type="title"/>
          </p:nvPr>
        </p:nvSpPr>
        <p:spPr>
          <a:xfrm>
            <a:off x="0" y="1"/>
            <a:ext cx="12192000" cy="1248936"/>
          </a:xfrm>
          <a:solidFill>
            <a:schemeClr val="tx2">
              <a:lumMod val="40000"/>
              <a:lumOff val="60000"/>
            </a:schemeClr>
          </a:solidFill>
        </p:spPr>
        <p:txBody>
          <a:bodyPr>
            <a:normAutofit fontScale="90000"/>
          </a:bodyPr>
          <a:lstStyle/>
          <a:p>
            <a:pPr>
              <a:spcAft>
                <a:spcPts val="600"/>
              </a:spcAft>
            </a:pPr>
            <a:br>
              <a:rPr lang="da-DK" sz="4000" dirty="0">
                <a:solidFill>
                  <a:srgbClr val="002060"/>
                </a:solidFill>
              </a:rPr>
            </a:br>
            <a:r>
              <a:rPr lang="da-DK" sz="4000" dirty="0">
                <a:solidFill>
                  <a:srgbClr val="002060"/>
                </a:solidFill>
              </a:rPr>
              <a:t>  Eksamensspørgsmål II</a:t>
            </a:r>
            <a:br>
              <a:rPr lang="en-US" dirty="0">
                <a:solidFill>
                  <a:srgbClr val="7030A0"/>
                </a:solidFill>
              </a:rPr>
            </a:br>
            <a:endParaRPr lang="da-DK" dirty="0"/>
          </a:p>
        </p:txBody>
      </p:sp>
      <p:sp>
        <p:nvSpPr>
          <p:cNvPr id="4" name="Pladsholder til indhold 2">
            <a:extLst>
              <a:ext uri="{FF2B5EF4-FFF2-40B4-BE49-F238E27FC236}">
                <a16:creationId xmlns:a16="http://schemas.microsoft.com/office/drawing/2014/main" id="{7B93262F-0DA5-1335-7F33-BBBFDB23BB77}"/>
              </a:ext>
            </a:extLst>
          </p:cNvPr>
          <p:cNvSpPr txBox="1">
            <a:spLocks/>
          </p:cNvSpPr>
          <p:nvPr/>
        </p:nvSpPr>
        <p:spPr>
          <a:xfrm>
            <a:off x="236266" y="1577974"/>
            <a:ext cx="11563350" cy="52800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a-DK" dirty="0"/>
          </a:p>
          <a:p>
            <a:endParaRPr lang="da-DK" dirty="0"/>
          </a:p>
          <a:p>
            <a:pPr marL="0" indent="0">
              <a:buFont typeface="Arial" panose="020B0604020202020204" pitchFamily="34" charset="0"/>
              <a:buNone/>
            </a:pPr>
            <a:endParaRPr lang="da-DK" dirty="0"/>
          </a:p>
        </p:txBody>
      </p:sp>
      <p:sp>
        <p:nvSpPr>
          <p:cNvPr id="10" name="Tekstfelt 9">
            <a:extLst>
              <a:ext uri="{FF2B5EF4-FFF2-40B4-BE49-F238E27FC236}">
                <a16:creationId xmlns:a16="http://schemas.microsoft.com/office/drawing/2014/main" id="{421FEC69-F197-6CC5-4413-21BEE834E594}"/>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
        <p:nvSpPr>
          <p:cNvPr id="5" name="Tekstfelt 4">
            <a:extLst>
              <a:ext uri="{FF2B5EF4-FFF2-40B4-BE49-F238E27FC236}">
                <a16:creationId xmlns:a16="http://schemas.microsoft.com/office/drawing/2014/main" id="{8EB08B76-D43F-8AA6-23F9-936A9B9D1D68}"/>
              </a:ext>
            </a:extLst>
          </p:cNvPr>
          <p:cNvSpPr txBox="1"/>
          <p:nvPr/>
        </p:nvSpPr>
        <p:spPr>
          <a:xfrm>
            <a:off x="144966" y="1471961"/>
            <a:ext cx="11909502" cy="5632311"/>
          </a:xfrm>
          <a:prstGeom prst="rect">
            <a:avLst/>
          </a:prstGeom>
          <a:noFill/>
        </p:spPr>
        <p:txBody>
          <a:bodyPr wrap="square">
            <a:spAutoFit/>
          </a:bodyPr>
          <a:lstStyle/>
          <a:p>
            <a:r>
              <a:rPr lang="da-DK" sz="2400" dirty="0">
                <a:solidFill>
                  <a:schemeClr val="accent1">
                    <a:lumMod val="50000"/>
                  </a:schemeClr>
                </a:solidFill>
              </a:rPr>
              <a:t>Til problemformuleringen</a:t>
            </a:r>
          </a:p>
          <a:p>
            <a:pPr marL="342900" indent="-342900">
              <a:buFontTx/>
              <a:buChar char="-"/>
            </a:pPr>
            <a:r>
              <a:rPr lang="da-DK" sz="2400" dirty="0">
                <a:solidFill>
                  <a:schemeClr val="accent1">
                    <a:lumMod val="50000"/>
                  </a:schemeClr>
                </a:solidFill>
              </a:rPr>
              <a:t>Hvordan kom I frem til jeres problemformulering?   </a:t>
            </a:r>
          </a:p>
          <a:p>
            <a:pPr marL="342900" indent="-342900">
              <a:buFontTx/>
              <a:buChar char="-"/>
            </a:pPr>
            <a:r>
              <a:rPr lang="da-DK" sz="2400" dirty="0">
                <a:solidFill>
                  <a:schemeClr val="accent1">
                    <a:lumMod val="50000"/>
                  </a:schemeClr>
                </a:solidFill>
              </a:rPr>
              <a:t>Hvorfor er denne problemformulering relevant? </a:t>
            </a:r>
          </a:p>
          <a:p>
            <a:r>
              <a:rPr lang="da-DK" sz="2400" dirty="0">
                <a:solidFill>
                  <a:schemeClr val="accent1">
                    <a:lumMod val="50000"/>
                  </a:schemeClr>
                </a:solidFill>
              </a:rPr>
              <a:t>-    For hvem er problemformuleringen relevant? </a:t>
            </a:r>
          </a:p>
          <a:p>
            <a:endParaRPr lang="da-DK" sz="2400" dirty="0">
              <a:solidFill>
                <a:schemeClr val="accent1">
                  <a:lumMod val="50000"/>
                </a:schemeClr>
              </a:solidFill>
            </a:endParaRPr>
          </a:p>
          <a:p>
            <a:r>
              <a:rPr lang="da-DK" sz="2400" dirty="0">
                <a:solidFill>
                  <a:schemeClr val="accent1">
                    <a:lumMod val="50000"/>
                  </a:schemeClr>
                </a:solidFill>
              </a:rPr>
              <a:t>Til analysen</a:t>
            </a:r>
          </a:p>
          <a:p>
            <a:r>
              <a:rPr lang="da-DK" sz="2400" dirty="0">
                <a:solidFill>
                  <a:schemeClr val="accent1">
                    <a:lumMod val="50000"/>
                  </a:schemeClr>
                </a:solidFill>
              </a:rPr>
              <a:t>- Hvad kom I frem til i den første del-analyse? </a:t>
            </a:r>
          </a:p>
          <a:p>
            <a:r>
              <a:rPr lang="da-DK" sz="2400" dirty="0">
                <a:solidFill>
                  <a:schemeClr val="accent1">
                    <a:lumMod val="50000"/>
                  </a:schemeClr>
                </a:solidFill>
              </a:rPr>
              <a:t>- Hvordan hænger del-analyserne sammen?    </a:t>
            </a:r>
          </a:p>
          <a:p>
            <a:r>
              <a:rPr lang="da-DK" sz="2400" dirty="0">
                <a:solidFill>
                  <a:schemeClr val="accent1">
                    <a:lumMod val="50000"/>
                  </a:schemeClr>
                </a:solidFill>
              </a:rPr>
              <a:t>- Hvilke aspekter overraskede jer i analysen? </a:t>
            </a:r>
          </a:p>
          <a:p>
            <a:r>
              <a:rPr lang="da-DK" sz="2400" dirty="0">
                <a:solidFill>
                  <a:schemeClr val="accent1">
                    <a:lumMod val="50000"/>
                  </a:schemeClr>
                </a:solidFill>
              </a:rPr>
              <a:t>- Hvilke af jeres konklusioner er mest brugbare for organisationen?</a:t>
            </a:r>
          </a:p>
          <a:p>
            <a:pPr marL="342900" indent="-342900">
              <a:buFontTx/>
              <a:buChar char="-"/>
            </a:pPr>
            <a:r>
              <a:rPr lang="da-DK" sz="2400" dirty="0">
                <a:solidFill>
                  <a:schemeClr val="accent1">
                    <a:lumMod val="50000"/>
                  </a:schemeClr>
                </a:solidFill>
              </a:rPr>
              <a:t>Hvis man bringer beslutningsteori ind i jeres ledelsesrolle diskussion, hvilken betydning det ville have for jeres videnskabelige samtale?</a:t>
            </a:r>
          </a:p>
          <a:p>
            <a:pPr marL="342900" indent="-342900">
              <a:buFontTx/>
              <a:buChar char="-"/>
            </a:pPr>
            <a:r>
              <a:rPr lang="da-DK" sz="2400" dirty="0">
                <a:solidFill>
                  <a:schemeClr val="accent1">
                    <a:lumMod val="50000"/>
                  </a:schemeClr>
                </a:solidFill>
              </a:rPr>
              <a:t>Hvordan udfordrer </a:t>
            </a:r>
            <a:r>
              <a:rPr lang="da-DK" sz="2400" dirty="0" err="1">
                <a:solidFill>
                  <a:schemeClr val="accent1">
                    <a:lumMod val="50000"/>
                  </a:schemeClr>
                </a:solidFill>
              </a:rPr>
              <a:t>Kotter</a:t>
            </a:r>
            <a:r>
              <a:rPr lang="da-DK" sz="2400" dirty="0">
                <a:solidFill>
                  <a:schemeClr val="accent1">
                    <a:lumMod val="50000"/>
                  </a:schemeClr>
                </a:solidFill>
              </a:rPr>
              <a:t> jeres empiri?</a:t>
            </a:r>
          </a:p>
          <a:p>
            <a:pPr marL="342900" indent="-342900">
              <a:buFontTx/>
              <a:buChar char="-"/>
            </a:pPr>
            <a:r>
              <a:rPr lang="da-DK" sz="2400" dirty="0">
                <a:solidFill>
                  <a:schemeClr val="accent1">
                    <a:lumMod val="50000"/>
                  </a:schemeClr>
                </a:solidFill>
              </a:rPr>
              <a:t>Hvilke blinde vinkler har jeres analyse?</a:t>
            </a:r>
          </a:p>
          <a:p>
            <a:pPr marL="342900" indent="-342900">
              <a:buFontTx/>
              <a:buChar char="-"/>
            </a:pPr>
            <a:r>
              <a:rPr lang="da-DK" sz="2400" dirty="0">
                <a:solidFill>
                  <a:schemeClr val="accent1">
                    <a:lumMod val="50000"/>
                  </a:schemeClr>
                </a:solidFill>
              </a:rPr>
              <a:t> </a:t>
            </a:r>
          </a:p>
        </p:txBody>
      </p:sp>
    </p:spTree>
    <p:extLst>
      <p:ext uri="{BB962C8B-B14F-4D97-AF65-F5344CB8AC3E}">
        <p14:creationId xmlns:p14="http://schemas.microsoft.com/office/powerpoint/2010/main" val="189963045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C47DD-27A1-7AD9-B22A-D1F258A088F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F3AA764-F426-9175-1491-6E0EB62E2C4D}"/>
              </a:ext>
            </a:extLst>
          </p:cNvPr>
          <p:cNvSpPr>
            <a:spLocks noGrp="1"/>
          </p:cNvSpPr>
          <p:nvPr>
            <p:ph type="title"/>
          </p:nvPr>
        </p:nvSpPr>
        <p:spPr>
          <a:xfrm>
            <a:off x="0" y="1"/>
            <a:ext cx="12192000" cy="1248936"/>
          </a:xfrm>
          <a:solidFill>
            <a:schemeClr val="tx2">
              <a:lumMod val="40000"/>
              <a:lumOff val="60000"/>
            </a:schemeClr>
          </a:solidFill>
        </p:spPr>
        <p:txBody>
          <a:bodyPr>
            <a:normAutofit fontScale="90000"/>
          </a:bodyPr>
          <a:lstStyle/>
          <a:p>
            <a:pPr>
              <a:spcAft>
                <a:spcPts val="600"/>
              </a:spcAft>
            </a:pPr>
            <a:br>
              <a:rPr lang="da-DK" sz="4000" dirty="0">
                <a:solidFill>
                  <a:srgbClr val="002060"/>
                </a:solidFill>
              </a:rPr>
            </a:br>
            <a:r>
              <a:rPr lang="da-DK" sz="4000" dirty="0">
                <a:solidFill>
                  <a:srgbClr val="002060"/>
                </a:solidFill>
              </a:rPr>
              <a:t>  Eksamensspørgsmål III</a:t>
            </a:r>
            <a:br>
              <a:rPr lang="en-US" dirty="0">
                <a:solidFill>
                  <a:srgbClr val="7030A0"/>
                </a:solidFill>
              </a:rPr>
            </a:br>
            <a:endParaRPr lang="da-DK" dirty="0"/>
          </a:p>
        </p:txBody>
      </p:sp>
      <p:sp>
        <p:nvSpPr>
          <p:cNvPr id="4" name="Pladsholder til indhold 2">
            <a:extLst>
              <a:ext uri="{FF2B5EF4-FFF2-40B4-BE49-F238E27FC236}">
                <a16:creationId xmlns:a16="http://schemas.microsoft.com/office/drawing/2014/main" id="{050C956C-8A3B-1AA6-56FE-E16C4A5CA6A6}"/>
              </a:ext>
            </a:extLst>
          </p:cNvPr>
          <p:cNvSpPr txBox="1">
            <a:spLocks/>
          </p:cNvSpPr>
          <p:nvPr/>
        </p:nvSpPr>
        <p:spPr>
          <a:xfrm>
            <a:off x="236266" y="1577974"/>
            <a:ext cx="11563350" cy="52800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a-DK" dirty="0"/>
          </a:p>
          <a:p>
            <a:endParaRPr lang="da-DK" dirty="0"/>
          </a:p>
          <a:p>
            <a:pPr marL="0" indent="0">
              <a:buFont typeface="Arial" panose="020B0604020202020204" pitchFamily="34" charset="0"/>
              <a:buNone/>
            </a:pPr>
            <a:endParaRPr lang="da-DK" dirty="0"/>
          </a:p>
        </p:txBody>
      </p:sp>
      <p:sp>
        <p:nvSpPr>
          <p:cNvPr id="10" name="Tekstfelt 9">
            <a:extLst>
              <a:ext uri="{FF2B5EF4-FFF2-40B4-BE49-F238E27FC236}">
                <a16:creationId xmlns:a16="http://schemas.microsoft.com/office/drawing/2014/main" id="{5EE173C9-B77E-B3F3-5067-3A47006E37B4}"/>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
        <p:nvSpPr>
          <p:cNvPr id="5" name="Tekstfelt 4">
            <a:extLst>
              <a:ext uri="{FF2B5EF4-FFF2-40B4-BE49-F238E27FC236}">
                <a16:creationId xmlns:a16="http://schemas.microsoft.com/office/drawing/2014/main" id="{F62E4EE9-C6D9-2FF7-2BBB-9A1378884D41}"/>
              </a:ext>
            </a:extLst>
          </p:cNvPr>
          <p:cNvSpPr txBox="1"/>
          <p:nvPr/>
        </p:nvSpPr>
        <p:spPr>
          <a:xfrm>
            <a:off x="141249" y="1300535"/>
            <a:ext cx="11909502" cy="5632311"/>
          </a:xfrm>
          <a:prstGeom prst="rect">
            <a:avLst/>
          </a:prstGeom>
          <a:noFill/>
        </p:spPr>
        <p:txBody>
          <a:bodyPr wrap="square">
            <a:spAutoFit/>
          </a:bodyPr>
          <a:lstStyle/>
          <a:p>
            <a:pPr marL="342900" indent="-342900">
              <a:buFont typeface="Arial"/>
              <a:buChar char="•"/>
            </a:pPr>
            <a:r>
              <a:rPr lang="da-DK" sz="2400" dirty="0">
                <a:solidFill>
                  <a:schemeClr val="accent1">
                    <a:lumMod val="50000"/>
                  </a:schemeClr>
                </a:solidFill>
              </a:rPr>
              <a:t>Forklar de grundlæggende begreber i jeres valgte teori X? Fulgt op af, og kan du foreslå en alternativ teori, der ville have givet et andet perspektiv på Y?</a:t>
            </a:r>
          </a:p>
          <a:p>
            <a:pPr marL="342900" indent="-342900">
              <a:buFont typeface="Arial"/>
              <a:buChar char="•"/>
            </a:pPr>
            <a:r>
              <a:rPr lang="da-DK" sz="2400" dirty="0">
                <a:solidFill>
                  <a:schemeClr val="accent1">
                    <a:lumMod val="50000"/>
                  </a:schemeClr>
                </a:solidFill>
              </a:rPr>
              <a:t>Hvordan har I indsamlet data ud fra teori x? Fulgt op af, og kan du foreslå en alternativ dataindsamlingsmetode til samme teori?</a:t>
            </a:r>
          </a:p>
          <a:p>
            <a:pPr marL="342900" indent="-342900">
              <a:buFont typeface="Arial"/>
              <a:buChar char="•"/>
            </a:pPr>
            <a:r>
              <a:rPr lang="da-DK" sz="2400" dirty="0">
                <a:solidFill>
                  <a:schemeClr val="accent1">
                    <a:lumMod val="50000"/>
                  </a:schemeClr>
                </a:solidFill>
              </a:rPr>
              <a:t>Er der nogle steder i analysen hvor I har et rigtig godt belæg for jeres påstande/konklusioner? Evt. fulgt op af en diskussion om kodningen.</a:t>
            </a:r>
          </a:p>
          <a:p>
            <a:pPr marL="342900" indent="-342900">
              <a:buFont typeface="Arial"/>
              <a:buChar char="•"/>
            </a:pPr>
            <a:r>
              <a:rPr lang="da-DK" sz="2400" dirty="0">
                <a:solidFill>
                  <a:schemeClr val="accent1">
                    <a:lumMod val="50000"/>
                  </a:schemeClr>
                </a:solidFill>
              </a:rPr>
              <a:t>Er der nogle steder i analysen hvor I har et mindre godt belæg for jeres påstande/konklusioner? Evt. fulgt op af en diskussion om kodningen.</a:t>
            </a:r>
          </a:p>
          <a:p>
            <a:pPr marL="342900" indent="-342900">
              <a:buFont typeface="Arial"/>
              <a:buChar char="•"/>
            </a:pPr>
            <a:r>
              <a:rPr lang="da-DK" sz="2400" dirty="0">
                <a:solidFill>
                  <a:schemeClr val="accent1">
                    <a:lumMod val="50000"/>
                  </a:schemeClr>
                </a:solidFill>
              </a:rPr>
              <a:t>Er der noget i den indsamlede empiri, som udfordrer teorien? </a:t>
            </a:r>
          </a:p>
          <a:p>
            <a:pPr marL="342900" indent="-342900">
              <a:buFont typeface="Arial"/>
              <a:buChar char="•"/>
            </a:pPr>
            <a:r>
              <a:rPr lang="da-DK" sz="2400" dirty="0">
                <a:solidFill>
                  <a:schemeClr val="accent1">
                    <a:lumMod val="50000"/>
                  </a:schemeClr>
                </a:solidFill>
              </a:rPr>
              <a:t>På hvilken måde har I forholdt jer kildekritisk til x kilde?</a:t>
            </a:r>
          </a:p>
          <a:p>
            <a:pPr marL="342900" indent="-342900">
              <a:buFont typeface="Arial"/>
              <a:buChar char="•"/>
            </a:pPr>
            <a:r>
              <a:rPr lang="da-DK" sz="2400" dirty="0">
                <a:solidFill>
                  <a:schemeClr val="accent1">
                    <a:lumMod val="50000"/>
                  </a:schemeClr>
                </a:solidFill>
              </a:rPr>
              <a:t>Hvad ville analysen miste, hvis </a:t>
            </a:r>
            <a:r>
              <a:rPr lang="da-DK" sz="2400" dirty="0" err="1">
                <a:solidFill>
                  <a:schemeClr val="accent1">
                    <a:lumMod val="50000"/>
                  </a:schemeClr>
                </a:solidFill>
              </a:rPr>
              <a:t>Schein</a:t>
            </a:r>
            <a:r>
              <a:rPr lang="da-DK" sz="2400" dirty="0">
                <a:solidFill>
                  <a:schemeClr val="accent1">
                    <a:lumMod val="50000"/>
                  </a:schemeClr>
                </a:solidFill>
              </a:rPr>
              <a:t> blev udskiftet?</a:t>
            </a:r>
          </a:p>
          <a:p>
            <a:pPr marL="342900" indent="-342900">
              <a:buFont typeface="Arial"/>
              <a:buChar char="•"/>
            </a:pPr>
            <a:r>
              <a:rPr lang="da-DK" sz="2400" dirty="0">
                <a:solidFill>
                  <a:schemeClr val="accent1">
                    <a:lumMod val="50000"/>
                  </a:schemeClr>
                </a:solidFill>
              </a:rPr>
              <a:t>Tror du jeres konklusion er unik for denne virksomhed?</a:t>
            </a:r>
          </a:p>
          <a:p>
            <a:pPr marL="342900" indent="-342900">
              <a:buFont typeface="Arial"/>
              <a:buChar char="•"/>
            </a:pPr>
            <a:r>
              <a:rPr lang="da-DK" sz="2400" dirty="0">
                <a:solidFill>
                  <a:schemeClr val="accent1">
                    <a:lumMod val="50000"/>
                  </a:schemeClr>
                </a:solidFill>
              </a:rPr>
              <a:t>Hvad er virksomhedens største udfordring fremadrettet?</a:t>
            </a:r>
          </a:p>
          <a:p>
            <a:pPr marL="342900" indent="-342900">
              <a:buFont typeface="Arial"/>
              <a:buChar char="•"/>
            </a:pPr>
            <a:r>
              <a:rPr lang="da-DK" sz="2400" dirty="0">
                <a:solidFill>
                  <a:schemeClr val="accent1">
                    <a:lumMod val="50000"/>
                  </a:schemeClr>
                </a:solidFill>
              </a:rPr>
              <a:t>Hvordan hænger struktur og kultur sammen?</a:t>
            </a:r>
          </a:p>
          <a:p>
            <a:pPr marL="342900" indent="-342900">
              <a:buFont typeface="Arial"/>
              <a:buChar char="•"/>
            </a:pPr>
            <a:r>
              <a:rPr lang="da-DK" sz="2400" dirty="0">
                <a:solidFill>
                  <a:schemeClr val="accent1">
                    <a:lumMod val="50000"/>
                  </a:schemeClr>
                </a:solidFill>
              </a:rPr>
              <a:t>Hvad sker der hvis nøglepersonen stopper?</a:t>
            </a:r>
          </a:p>
        </p:txBody>
      </p:sp>
    </p:spTree>
    <p:extLst>
      <p:ext uri="{BB962C8B-B14F-4D97-AF65-F5344CB8AC3E}">
        <p14:creationId xmlns:p14="http://schemas.microsoft.com/office/powerpoint/2010/main" val="287187288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D7C3A-EBDA-7264-554D-6886167111B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9893C13-13EE-C3DB-5B04-0F43BBE42661}"/>
              </a:ext>
            </a:extLst>
          </p:cNvPr>
          <p:cNvSpPr>
            <a:spLocks noGrp="1"/>
          </p:cNvSpPr>
          <p:nvPr>
            <p:ph type="title"/>
          </p:nvPr>
        </p:nvSpPr>
        <p:spPr>
          <a:xfrm>
            <a:off x="0" y="1"/>
            <a:ext cx="12192000" cy="1248936"/>
          </a:xfrm>
          <a:solidFill>
            <a:schemeClr val="tx2">
              <a:lumMod val="40000"/>
              <a:lumOff val="60000"/>
            </a:schemeClr>
          </a:solidFill>
        </p:spPr>
        <p:txBody>
          <a:bodyPr>
            <a:normAutofit fontScale="90000"/>
          </a:bodyPr>
          <a:lstStyle/>
          <a:p>
            <a:pPr>
              <a:spcAft>
                <a:spcPts val="600"/>
              </a:spcAft>
            </a:pPr>
            <a:br>
              <a:rPr lang="da-DK" sz="4000" dirty="0">
                <a:solidFill>
                  <a:srgbClr val="002060"/>
                </a:solidFill>
              </a:rPr>
            </a:br>
            <a:r>
              <a:rPr lang="da-DK" sz="4000" dirty="0">
                <a:solidFill>
                  <a:srgbClr val="002060"/>
                </a:solidFill>
              </a:rPr>
              <a:t>  Eksamensspørgsmål IV</a:t>
            </a:r>
            <a:br>
              <a:rPr lang="en-US" dirty="0">
                <a:solidFill>
                  <a:srgbClr val="7030A0"/>
                </a:solidFill>
              </a:rPr>
            </a:br>
            <a:endParaRPr lang="da-DK" dirty="0"/>
          </a:p>
        </p:txBody>
      </p:sp>
      <p:sp>
        <p:nvSpPr>
          <p:cNvPr id="4" name="Pladsholder til indhold 2">
            <a:extLst>
              <a:ext uri="{FF2B5EF4-FFF2-40B4-BE49-F238E27FC236}">
                <a16:creationId xmlns:a16="http://schemas.microsoft.com/office/drawing/2014/main" id="{23C96A6A-C79C-B09E-86CE-27EFD2BA2D3C}"/>
              </a:ext>
            </a:extLst>
          </p:cNvPr>
          <p:cNvSpPr txBox="1">
            <a:spLocks/>
          </p:cNvSpPr>
          <p:nvPr/>
        </p:nvSpPr>
        <p:spPr>
          <a:xfrm>
            <a:off x="236266" y="1577974"/>
            <a:ext cx="11563350" cy="52800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a-DK" dirty="0"/>
          </a:p>
          <a:p>
            <a:endParaRPr lang="da-DK" dirty="0"/>
          </a:p>
          <a:p>
            <a:pPr marL="0" indent="0">
              <a:buFont typeface="Arial" panose="020B0604020202020204" pitchFamily="34" charset="0"/>
              <a:buNone/>
            </a:pPr>
            <a:endParaRPr lang="da-DK" dirty="0"/>
          </a:p>
        </p:txBody>
      </p:sp>
      <p:sp>
        <p:nvSpPr>
          <p:cNvPr id="10" name="Tekstfelt 9">
            <a:extLst>
              <a:ext uri="{FF2B5EF4-FFF2-40B4-BE49-F238E27FC236}">
                <a16:creationId xmlns:a16="http://schemas.microsoft.com/office/drawing/2014/main" id="{58F72011-D335-3CBD-C3D7-BBD95EB2BBC1}"/>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
        <p:nvSpPr>
          <p:cNvPr id="5" name="Tekstfelt 4">
            <a:extLst>
              <a:ext uri="{FF2B5EF4-FFF2-40B4-BE49-F238E27FC236}">
                <a16:creationId xmlns:a16="http://schemas.microsoft.com/office/drawing/2014/main" id="{6A736E78-2AB1-9EF3-87A9-49EC396CB3C5}"/>
              </a:ext>
            </a:extLst>
          </p:cNvPr>
          <p:cNvSpPr txBox="1"/>
          <p:nvPr/>
        </p:nvSpPr>
        <p:spPr>
          <a:xfrm>
            <a:off x="141249" y="1577974"/>
            <a:ext cx="11909502" cy="5361468"/>
          </a:xfrm>
          <a:prstGeom prst="rect">
            <a:avLst/>
          </a:prstGeom>
          <a:noFill/>
        </p:spPr>
        <p:txBody>
          <a:bodyPr wrap="square">
            <a:spAutoFit/>
          </a:bodyPr>
          <a:lstStyle/>
          <a:p>
            <a:pPr indent="-228600">
              <a:lnSpc>
                <a:spcPct val="90000"/>
              </a:lnSpc>
              <a:spcAft>
                <a:spcPts val="600"/>
              </a:spcAft>
              <a:buFont typeface="Arial" panose="020B0604020202020204" pitchFamily="34" charset="0"/>
              <a:buChar char="•"/>
            </a:pPr>
            <a:r>
              <a:rPr lang="en-US" sz="2400" dirty="0" err="1">
                <a:solidFill>
                  <a:schemeClr val="accent1">
                    <a:lumMod val="50000"/>
                  </a:schemeClr>
                </a:solidFill>
              </a:rPr>
              <a:t>Hvis</a:t>
            </a:r>
            <a:r>
              <a:rPr lang="en-US" sz="2400" dirty="0">
                <a:solidFill>
                  <a:schemeClr val="accent1">
                    <a:lumMod val="50000"/>
                  </a:schemeClr>
                </a:solidFill>
              </a:rPr>
              <a:t> nu du </a:t>
            </a:r>
            <a:r>
              <a:rPr lang="en-US" sz="2400" dirty="0" err="1">
                <a:solidFill>
                  <a:schemeClr val="accent1">
                    <a:lumMod val="50000"/>
                  </a:schemeClr>
                </a:solidFill>
              </a:rPr>
              <a:t>skulle</a:t>
            </a:r>
            <a:r>
              <a:rPr lang="en-US" sz="2400" dirty="0">
                <a:solidFill>
                  <a:schemeClr val="accent1">
                    <a:lumMod val="50000"/>
                  </a:schemeClr>
                </a:solidFill>
              </a:rPr>
              <a:t> </a:t>
            </a:r>
            <a:r>
              <a:rPr lang="en-US" sz="2400" dirty="0" err="1">
                <a:solidFill>
                  <a:schemeClr val="accent1">
                    <a:lumMod val="50000"/>
                  </a:schemeClr>
                </a:solidFill>
              </a:rPr>
              <a:t>fortsætte</a:t>
            </a:r>
            <a:r>
              <a:rPr lang="en-US" sz="2400" dirty="0">
                <a:solidFill>
                  <a:schemeClr val="accent1">
                    <a:lumMod val="50000"/>
                  </a:schemeClr>
                </a:solidFill>
              </a:rPr>
              <a:t> </a:t>
            </a:r>
            <a:r>
              <a:rPr lang="en-US" sz="2400" dirty="0" err="1">
                <a:solidFill>
                  <a:schemeClr val="accent1">
                    <a:lumMod val="50000"/>
                  </a:schemeClr>
                </a:solidFill>
              </a:rPr>
              <a:t>dette</a:t>
            </a:r>
            <a:r>
              <a:rPr lang="en-US" sz="2400" dirty="0">
                <a:solidFill>
                  <a:schemeClr val="accent1">
                    <a:lumMod val="50000"/>
                  </a:schemeClr>
                </a:solidFill>
              </a:rPr>
              <a:t> </a:t>
            </a:r>
            <a:r>
              <a:rPr lang="en-US" sz="2400" dirty="0" err="1">
                <a:solidFill>
                  <a:schemeClr val="accent1">
                    <a:lumMod val="50000"/>
                  </a:schemeClr>
                </a:solidFill>
              </a:rPr>
              <a:t>projekt</a:t>
            </a:r>
            <a:r>
              <a:rPr lang="en-US" sz="2400" dirty="0">
                <a:solidFill>
                  <a:schemeClr val="accent1">
                    <a:lumMod val="50000"/>
                  </a:schemeClr>
                </a:solidFill>
              </a:rPr>
              <a:t> </a:t>
            </a:r>
            <a:r>
              <a:rPr lang="en-US" sz="2400" dirty="0" err="1">
                <a:solidFill>
                  <a:schemeClr val="accent1">
                    <a:lumMod val="50000"/>
                  </a:schemeClr>
                </a:solidFill>
              </a:rPr>
              <a:t>i</a:t>
            </a:r>
            <a:r>
              <a:rPr lang="en-US" sz="2400" dirty="0">
                <a:solidFill>
                  <a:schemeClr val="accent1">
                    <a:lumMod val="50000"/>
                  </a:schemeClr>
                </a:solidFill>
              </a:rPr>
              <a:t> </a:t>
            </a:r>
            <a:r>
              <a:rPr lang="en-US" sz="2400" dirty="0" err="1">
                <a:solidFill>
                  <a:schemeClr val="accent1">
                    <a:lumMod val="50000"/>
                  </a:schemeClr>
                </a:solidFill>
              </a:rPr>
              <a:t>yderligere</a:t>
            </a:r>
            <a:r>
              <a:rPr lang="en-US" sz="2400" dirty="0">
                <a:solidFill>
                  <a:schemeClr val="accent1">
                    <a:lumMod val="50000"/>
                  </a:schemeClr>
                </a:solidFill>
              </a:rPr>
              <a:t> 3 </a:t>
            </a:r>
            <a:r>
              <a:rPr lang="en-US" sz="2400" dirty="0" err="1">
                <a:solidFill>
                  <a:schemeClr val="accent1">
                    <a:lumMod val="50000"/>
                  </a:schemeClr>
                </a:solidFill>
              </a:rPr>
              <a:t>måneder</a:t>
            </a:r>
            <a:r>
              <a:rPr lang="en-US" sz="2400" dirty="0">
                <a:solidFill>
                  <a:schemeClr val="accent1">
                    <a:lumMod val="50000"/>
                  </a:schemeClr>
                </a:solidFill>
              </a:rPr>
              <a:t> med </a:t>
            </a:r>
            <a:r>
              <a:rPr lang="en-US" sz="2400" dirty="0" err="1">
                <a:solidFill>
                  <a:schemeClr val="accent1">
                    <a:lumMod val="50000"/>
                  </a:schemeClr>
                </a:solidFill>
              </a:rPr>
              <a:t>samme</a:t>
            </a:r>
            <a:r>
              <a:rPr lang="en-US" sz="2400" dirty="0">
                <a:solidFill>
                  <a:schemeClr val="accent1">
                    <a:lumMod val="50000"/>
                  </a:schemeClr>
                </a:solidFill>
              </a:rPr>
              <a:t> </a:t>
            </a:r>
            <a:r>
              <a:rPr lang="en-US" sz="2400" dirty="0" err="1">
                <a:solidFill>
                  <a:schemeClr val="accent1">
                    <a:lumMod val="50000"/>
                  </a:schemeClr>
                </a:solidFill>
              </a:rPr>
              <a:t>problemformulering</a:t>
            </a:r>
            <a:r>
              <a:rPr lang="en-US" sz="2400" dirty="0">
                <a:solidFill>
                  <a:schemeClr val="accent1">
                    <a:lumMod val="50000"/>
                  </a:schemeClr>
                </a:solidFill>
              </a:rPr>
              <a:t>, </a:t>
            </a:r>
            <a:r>
              <a:rPr lang="en-US" sz="2400" dirty="0" err="1">
                <a:solidFill>
                  <a:schemeClr val="accent1">
                    <a:lumMod val="50000"/>
                  </a:schemeClr>
                </a:solidFill>
              </a:rPr>
              <a:t>hvad</a:t>
            </a:r>
            <a:r>
              <a:rPr lang="en-US" sz="2400" dirty="0">
                <a:solidFill>
                  <a:schemeClr val="accent1">
                    <a:lumMod val="50000"/>
                  </a:schemeClr>
                </a:solidFill>
              </a:rPr>
              <a:t> </a:t>
            </a:r>
            <a:r>
              <a:rPr lang="en-US" sz="2400" dirty="0" err="1">
                <a:solidFill>
                  <a:schemeClr val="accent1">
                    <a:lumMod val="50000"/>
                  </a:schemeClr>
                </a:solidFill>
              </a:rPr>
              <a:t>ville</a:t>
            </a:r>
            <a:r>
              <a:rPr lang="en-US" sz="2400" dirty="0">
                <a:solidFill>
                  <a:schemeClr val="accent1">
                    <a:lumMod val="50000"/>
                  </a:schemeClr>
                </a:solidFill>
              </a:rPr>
              <a:t> du </a:t>
            </a:r>
            <a:r>
              <a:rPr lang="en-US" sz="2400" dirty="0" err="1">
                <a:solidFill>
                  <a:schemeClr val="accent1">
                    <a:lumMod val="50000"/>
                  </a:schemeClr>
                </a:solidFill>
              </a:rPr>
              <a:t>så</a:t>
            </a:r>
            <a:r>
              <a:rPr lang="en-US" sz="2400" dirty="0">
                <a:solidFill>
                  <a:schemeClr val="accent1">
                    <a:lumMod val="50000"/>
                  </a:schemeClr>
                </a:solidFill>
              </a:rPr>
              <a:t> </a:t>
            </a:r>
            <a:r>
              <a:rPr lang="en-US" sz="2400" dirty="0" err="1">
                <a:solidFill>
                  <a:schemeClr val="accent1">
                    <a:lumMod val="50000"/>
                  </a:schemeClr>
                </a:solidFill>
              </a:rPr>
              <a:t>tage</a:t>
            </a:r>
            <a:r>
              <a:rPr lang="en-US" sz="2400" dirty="0">
                <a:solidFill>
                  <a:schemeClr val="accent1">
                    <a:lumMod val="50000"/>
                  </a:schemeClr>
                </a:solidFill>
              </a:rPr>
              <a:t> fat </a:t>
            </a:r>
            <a:r>
              <a:rPr lang="en-US" sz="2400" dirty="0" err="1">
                <a:solidFill>
                  <a:schemeClr val="accent1">
                    <a:lumMod val="50000"/>
                  </a:schemeClr>
                </a:solidFill>
              </a:rPr>
              <a:t>på</a:t>
            </a:r>
            <a:r>
              <a:rPr lang="en-US" sz="2400" dirty="0">
                <a:solidFill>
                  <a:schemeClr val="accent1">
                    <a:lumMod val="50000"/>
                  </a:schemeClr>
                </a:solidFill>
              </a:rPr>
              <a:t> for at </a:t>
            </a:r>
            <a:r>
              <a:rPr lang="en-US" sz="2400" dirty="0" err="1">
                <a:solidFill>
                  <a:schemeClr val="accent1">
                    <a:lumMod val="50000"/>
                  </a:schemeClr>
                </a:solidFill>
              </a:rPr>
              <a:t>få</a:t>
            </a:r>
            <a:r>
              <a:rPr lang="en-US" sz="2400" dirty="0">
                <a:solidFill>
                  <a:schemeClr val="accent1">
                    <a:lumMod val="50000"/>
                  </a:schemeClr>
                </a:solidFill>
              </a:rPr>
              <a:t> </a:t>
            </a:r>
            <a:r>
              <a:rPr lang="en-US" sz="2400" dirty="0" err="1">
                <a:solidFill>
                  <a:schemeClr val="accent1">
                    <a:lumMod val="50000"/>
                  </a:schemeClr>
                </a:solidFill>
              </a:rPr>
              <a:t>en</a:t>
            </a:r>
            <a:r>
              <a:rPr lang="en-US" sz="2400" dirty="0">
                <a:solidFill>
                  <a:schemeClr val="accent1">
                    <a:lumMod val="50000"/>
                  </a:schemeClr>
                </a:solidFill>
              </a:rPr>
              <a:t> mere reliabel </a:t>
            </a:r>
            <a:r>
              <a:rPr lang="en-US" sz="2400" dirty="0" err="1">
                <a:solidFill>
                  <a:schemeClr val="accent1">
                    <a:lumMod val="50000"/>
                  </a:schemeClr>
                </a:solidFill>
              </a:rPr>
              <a:t>konklusion</a:t>
            </a:r>
            <a:r>
              <a:rPr lang="en-US" sz="2400" dirty="0">
                <a:solidFill>
                  <a:schemeClr val="accent1">
                    <a:lumMod val="50000"/>
                  </a:schemeClr>
                </a:solidFill>
              </a:rPr>
              <a:t>?</a:t>
            </a:r>
          </a:p>
          <a:p>
            <a:pPr indent="-228600">
              <a:lnSpc>
                <a:spcPct val="90000"/>
              </a:lnSpc>
              <a:spcAft>
                <a:spcPts val="600"/>
              </a:spcAft>
              <a:buFont typeface="Arial" panose="020B0604020202020204" pitchFamily="34" charset="0"/>
              <a:buChar char="•"/>
            </a:pPr>
            <a:r>
              <a:rPr lang="en-US" sz="2400" dirty="0" err="1">
                <a:solidFill>
                  <a:schemeClr val="accent1">
                    <a:lumMod val="50000"/>
                  </a:schemeClr>
                </a:solidFill>
              </a:rPr>
              <a:t>Hvilke</a:t>
            </a:r>
            <a:r>
              <a:rPr lang="en-US" sz="2400" dirty="0">
                <a:solidFill>
                  <a:schemeClr val="accent1">
                    <a:lumMod val="50000"/>
                  </a:schemeClr>
                </a:solidFill>
              </a:rPr>
              <a:t> interview </a:t>
            </a:r>
            <a:r>
              <a:rPr lang="en-US" sz="2400" dirty="0" err="1">
                <a:solidFill>
                  <a:schemeClr val="accent1">
                    <a:lumMod val="50000"/>
                  </a:schemeClr>
                </a:solidFill>
              </a:rPr>
              <a:t>spørgsmål</a:t>
            </a:r>
            <a:r>
              <a:rPr lang="en-US" sz="2400" dirty="0">
                <a:solidFill>
                  <a:schemeClr val="accent1">
                    <a:lumMod val="50000"/>
                  </a:schemeClr>
                </a:solidFill>
              </a:rPr>
              <a:t> </a:t>
            </a:r>
            <a:r>
              <a:rPr lang="en-US" sz="2400" dirty="0" err="1">
                <a:solidFill>
                  <a:schemeClr val="accent1">
                    <a:lumMod val="50000"/>
                  </a:schemeClr>
                </a:solidFill>
              </a:rPr>
              <a:t>ville</a:t>
            </a:r>
            <a:r>
              <a:rPr lang="en-US" sz="2400" dirty="0">
                <a:solidFill>
                  <a:schemeClr val="accent1">
                    <a:lumMod val="50000"/>
                  </a:schemeClr>
                </a:solidFill>
              </a:rPr>
              <a:t> du gerne have </a:t>
            </a:r>
            <a:r>
              <a:rPr lang="en-US" sz="2400" dirty="0" err="1">
                <a:solidFill>
                  <a:schemeClr val="accent1">
                    <a:lumMod val="50000"/>
                  </a:schemeClr>
                </a:solidFill>
              </a:rPr>
              <a:t>stillet</a:t>
            </a:r>
            <a:r>
              <a:rPr lang="en-US" sz="2400" dirty="0">
                <a:solidFill>
                  <a:schemeClr val="accent1">
                    <a:lumMod val="50000"/>
                  </a:schemeClr>
                </a:solidFill>
              </a:rPr>
              <a:t> X, </a:t>
            </a:r>
            <a:r>
              <a:rPr lang="en-US" sz="2400" dirty="0" err="1">
                <a:solidFill>
                  <a:schemeClr val="accent1">
                    <a:lumMod val="50000"/>
                  </a:schemeClr>
                </a:solidFill>
              </a:rPr>
              <a:t>som</a:t>
            </a:r>
            <a:r>
              <a:rPr lang="en-US" sz="2400" dirty="0">
                <a:solidFill>
                  <a:schemeClr val="accent1">
                    <a:lumMod val="50000"/>
                  </a:schemeClr>
                </a:solidFill>
              </a:rPr>
              <a:t> </a:t>
            </a:r>
            <a:r>
              <a:rPr lang="en-US" sz="2400" dirty="0" err="1">
                <a:solidFill>
                  <a:schemeClr val="accent1">
                    <a:lumMod val="50000"/>
                  </a:schemeClr>
                </a:solidFill>
              </a:rPr>
              <a:t>teamet</a:t>
            </a:r>
            <a:r>
              <a:rPr lang="en-US" sz="2400" dirty="0">
                <a:solidFill>
                  <a:schemeClr val="accent1">
                    <a:lumMod val="50000"/>
                  </a:schemeClr>
                </a:solidFill>
              </a:rPr>
              <a:t> </a:t>
            </a:r>
            <a:r>
              <a:rPr lang="en-US" sz="2400" dirty="0" err="1">
                <a:solidFill>
                  <a:schemeClr val="accent1">
                    <a:lumMod val="50000"/>
                  </a:schemeClr>
                </a:solidFill>
              </a:rPr>
              <a:t>ikke</a:t>
            </a:r>
            <a:r>
              <a:rPr lang="en-US" sz="2400" dirty="0">
                <a:solidFill>
                  <a:schemeClr val="accent1">
                    <a:lumMod val="50000"/>
                  </a:schemeClr>
                </a:solidFill>
              </a:rPr>
              <a:t> var </a:t>
            </a:r>
            <a:r>
              <a:rPr lang="en-US" sz="2400" dirty="0" err="1">
                <a:solidFill>
                  <a:schemeClr val="accent1">
                    <a:lumMod val="50000"/>
                  </a:schemeClr>
                </a:solidFill>
              </a:rPr>
              <a:t>opmærksom</a:t>
            </a:r>
            <a:r>
              <a:rPr lang="en-US" sz="2400" dirty="0">
                <a:solidFill>
                  <a:schemeClr val="accent1">
                    <a:lumMod val="50000"/>
                  </a:schemeClr>
                </a:solidFill>
              </a:rPr>
              <a:t> </a:t>
            </a:r>
            <a:r>
              <a:rPr lang="en-US" sz="2400" dirty="0" err="1">
                <a:solidFill>
                  <a:schemeClr val="accent1">
                    <a:lumMod val="50000"/>
                  </a:schemeClr>
                </a:solidFill>
              </a:rPr>
              <a:t>på</a:t>
            </a:r>
            <a:r>
              <a:rPr lang="en-US" sz="2400" dirty="0">
                <a:solidFill>
                  <a:schemeClr val="accent1">
                    <a:lumMod val="50000"/>
                  </a:schemeClr>
                </a:solidFill>
              </a:rPr>
              <a:t> </a:t>
            </a:r>
            <a:r>
              <a:rPr lang="en-US" sz="2400" dirty="0" err="1">
                <a:solidFill>
                  <a:schemeClr val="accent1">
                    <a:lumMod val="50000"/>
                  </a:schemeClr>
                </a:solidFill>
              </a:rPr>
              <a:t>i</a:t>
            </a:r>
            <a:r>
              <a:rPr lang="en-US" sz="2400" dirty="0">
                <a:solidFill>
                  <a:schemeClr val="accent1">
                    <a:lumMod val="50000"/>
                  </a:schemeClr>
                </a:solidFill>
              </a:rPr>
              <a:t> </a:t>
            </a:r>
            <a:r>
              <a:rPr lang="en-US" sz="2400" dirty="0" err="1">
                <a:solidFill>
                  <a:schemeClr val="accent1">
                    <a:lumMod val="50000"/>
                  </a:schemeClr>
                </a:solidFill>
              </a:rPr>
              <a:t>daværende</a:t>
            </a:r>
            <a:r>
              <a:rPr lang="en-US" sz="2400" dirty="0">
                <a:solidFill>
                  <a:schemeClr val="accent1">
                    <a:lumMod val="50000"/>
                  </a:schemeClr>
                </a:solidFill>
              </a:rPr>
              <a:t> situation, </a:t>
            </a:r>
            <a:r>
              <a:rPr lang="en-US" sz="2400" dirty="0" err="1">
                <a:solidFill>
                  <a:schemeClr val="accent1">
                    <a:lumMod val="50000"/>
                  </a:schemeClr>
                </a:solidFill>
              </a:rPr>
              <a:t>og</a:t>
            </a:r>
            <a:r>
              <a:rPr lang="en-US" sz="2400" dirty="0">
                <a:solidFill>
                  <a:schemeClr val="accent1">
                    <a:lumMod val="50000"/>
                  </a:schemeClr>
                </a:solidFill>
              </a:rPr>
              <a:t> </a:t>
            </a:r>
            <a:r>
              <a:rPr lang="en-US" sz="2400" dirty="0" err="1">
                <a:solidFill>
                  <a:schemeClr val="accent1">
                    <a:lumMod val="50000"/>
                  </a:schemeClr>
                </a:solidFill>
              </a:rPr>
              <a:t>hvorfor</a:t>
            </a:r>
            <a:r>
              <a:rPr lang="en-US" sz="2400" dirty="0">
                <a:solidFill>
                  <a:schemeClr val="accent1">
                    <a:lumMod val="50000"/>
                  </a:schemeClr>
                </a:solidFill>
              </a:rPr>
              <a:t>?</a:t>
            </a:r>
          </a:p>
          <a:p>
            <a:pPr indent="-228600">
              <a:lnSpc>
                <a:spcPct val="90000"/>
              </a:lnSpc>
              <a:spcAft>
                <a:spcPts val="600"/>
              </a:spcAft>
              <a:buFont typeface="Arial" panose="020B0604020202020204" pitchFamily="34" charset="0"/>
              <a:buChar char="•"/>
            </a:pPr>
            <a:r>
              <a:rPr lang="en-US" sz="2400" dirty="0" err="1">
                <a:solidFill>
                  <a:schemeClr val="accent1">
                    <a:lumMod val="50000"/>
                  </a:schemeClr>
                </a:solidFill>
              </a:rPr>
              <a:t>Hvem</a:t>
            </a:r>
            <a:r>
              <a:rPr lang="en-US" sz="2400" dirty="0">
                <a:solidFill>
                  <a:schemeClr val="accent1">
                    <a:lumMod val="50000"/>
                  </a:schemeClr>
                </a:solidFill>
              </a:rPr>
              <a:t> </a:t>
            </a:r>
            <a:r>
              <a:rPr lang="en-US" sz="2400" dirty="0" err="1">
                <a:solidFill>
                  <a:schemeClr val="accent1">
                    <a:lumMod val="50000"/>
                  </a:schemeClr>
                </a:solidFill>
              </a:rPr>
              <a:t>får</a:t>
            </a:r>
            <a:r>
              <a:rPr lang="en-US" sz="2400" dirty="0">
                <a:solidFill>
                  <a:schemeClr val="accent1">
                    <a:lumMod val="50000"/>
                  </a:schemeClr>
                </a:solidFill>
              </a:rPr>
              <a:t> </a:t>
            </a:r>
            <a:r>
              <a:rPr lang="en-US" sz="2400" dirty="0" err="1">
                <a:solidFill>
                  <a:schemeClr val="accent1">
                    <a:lumMod val="50000"/>
                  </a:schemeClr>
                </a:solidFill>
              </a:rPr>
              <a:t>glæde</a:t>
            </a:r>
            <a:r>
              <a:rPr lang="en-US" sz="2400" dirty="0">
                <a:solidFill>
                  <a:schemeClr val="accent1">
                    <a:lumMod val="50000"/>
                  </a:schemeClr>
                </a:solidFill>
              </a:rPr>
              <a:t> </a:t>
            </a:r>
            <a:r>
              <a:rPr lang="en-US" sz="2400" dirty="0" err="1">
                <a:solidFill>
                  <a:schemeClr val="accent1">
                    <a:lumMod val="50000"/>
                  </a:schemeClr>
                </a:solidFill>
              </a:rPr>
              <a:t>af</a:t>
            </a:r>
            <a:r>
              <a:rPr lang="en-US" sz="2400" dirty="0">
                <a:solidFill>
                  <a:schemeClr val="accent1">
                    <a:lumMod val="50000"/>
                  </a:schemeClr>
                </a:solidFill>
              </a:rPr>
              <a:t> den </a:t>
            </a:r>
            <a:r>
              <a:rPr lang="en-US" sz="2400" dirty="0" err="1">
                <a:solidFill>
                  <a:schemeClr val="accent1">
                    <a:lumMod val="50000"/>
                  </a:schemeClr>
                </a:solidFill>
              </a:rPr>
              <a:t>viden</a:t>
            </a:r>
            <a:r>
              <a:rPr lang="en-US" sz="2400" dirty="0">
                <a:solidFill>
                  <a:schemeClr val="accent1">
                    <a:lumMod val="50000"/>
                  </a:schemeClr>
                </a:solidFill>
              </a:rPr>
              <a:t>, I </a:t>
            </a:r>
            <a:r>
              <a:rPr lang="en-US" sz="2400" dirty="0" err="1">
                <a:solidFill>
                  <a:schemeClr val="accent1">
                    <a:lumMod val="50000"/>
                  </a:schemeClr>
                </a:solidFill>
              </a:rPr>
              <a:t>har</a:t>
            </a:r>
            <a:r>
              <a:rPr lang="en-US" sz="2400" dirty="0">
                <a:solidFill>
                  <a:schemeClr val="accent1">
                    <a:lumMod val="50000"/>
                  </a:schemeClr>
                </a:solidFill>
              </a:rPr>
              <a:t> </a:t>
            </a:r>
            <a:r>
              <a:rPr lang="en-US" sz="2400" dirty="0" err="1">
                <a:solidFill>
                  <a:schemeClr val="accent1">
                    <a:lumMod val="50000"/>
                  </a:schemeClr>
                </a:solidFill>
              </a:rPr>
              <a:t>produceret</a:t>
            </a:r>
            <a:r>
              <a:rPr lang="en-US" sz="2400" dirty="0">
                <a:solidFill>
                  <a:schemeClr val="accent1">
                    <a:lumMod val="50000"/>
                  </a:schemeClr>
                </a:solidFill>
              </a:rPr>
              <a:t>?</a:t>
            </a:r>
          </a:p>
          <a:p>
            <a:pPr indent="-228600">
              <a:lnSpc>
                <a:spcPct val="90000"/>
              </a:lnSpc>
              <a:spcAft>
                <a:spcPts val="600"/>
              </a:spcAft>
              <a:buFont typeface="Arial" panose="020B0604020202020204" pitchFamily="34" charset="0"/>
              <a:buChar char="•"/>
            </a:pPr>
            <a:r>
              <a:rPr lang="en-US" sz="2400" dirty="0">
                <a:solidFill>
                  <a:schemeClr val="accent1">
                    <a:lumMod val="50000"/>
                  </a:schemeClr>
                </a:solidFill>
              </a:rPr>
              <a:t>Har I </a:t>
            </a:r>
            <a:r>
              <a:rPr lang="en-US" sz="2400" dirty="0" err="1">
                <a:solidFill>
                  <a:schemeClr val="accent1">
                    <a:lumMod val="50000"/>
                  </a:schemeClr>
                </a:solidFill>
              </a:rPr>
              <a:t>ændret</a:t>
            </a:r>
            <a:r>
              <a:rPr lang="en-US" sz="2400" dirty="0">
                <a:solidFill>
                  <a:schemeClr val="accent1">
                    <a:lumMod val="50000"/>
                  </a:schemeClr>
                </a:solidFill>
              </a:rPr>
              <a:t> </a:t>
            </a:r>
            <a:r>
              <a:rPr lang="en-US" sz="2400" dirty="0" err="1">
                <a:solidFill>
                  <a:schemeClr val="accent1">
                    <a:lumMod val="50000"/>
                  </a:schemeClr>
                </a:solidFill>
              </a:rPr>
              <a:t>i</a:t>
            </a:r>
            <a:r>
              <a:rPr lang="en-US" sz="2400" dirty="0">
                <a:solidFill>
                  <a:schemeClr val="accent1">
                    <a:lumMod val="50000"/>
                  </a:schemeClr>
                </a:solidFill>
              </a:rPr>
              <a:t> </a:t>
            </a:r>
            <a:r>
              <a:rPr lang="en-US" sz="2400" dirty="0" err="1">
                <a:solidFill>
                  <a:schemeClr val="accent1">
                    <a:lumMod val="50000"/>
                  </a:schemeClr>
                </a:solidFill>
              </a:rPr>
              <a:t>tidsplanen</a:t>
            </a:r>
            <a:r>
              <a:rPr lang="en-US" sz="2400" dirty="0">
                <a:solidFill>
                  <a:schemeClr val="accent1">
                    <a:lumMod val="50000"/>
                  </a:schemeClr>
                </a:solidFill>
              </a:rPr>
              <a:t>/ </a:t>
            </a:r>
            <a:r>
              <a:rPr lang="en-US" sz="2400" dirty="0" err="1">
                <a:solidFill>
                  <a:schemeClr val="accent1">
                    <a:lumMod val="50000"/>
                  </a:schemeClr>
                </a:solidFill>
              </a:rPr>
              <a:t>arbejdsplanen</a:t>
            </a:r>
            <a:r>
              <a:rPr lang="en-US" sz="2400" dirty="0">
                <a:solidFill>
                  <a:schemeClr val="accent1">
                    <a:lumMod val="50000"/>
                  </a:schemeClr>
                </a:solidFill>
              </a:rPr>
              <a:t> </a:t>
            </a:r>
            <a:r>
              <a:rPr lang="en-US" sz="2400" dirty="0" err="1">
                <a:solidFill>
                  <a:schemeClr val="accent1">
                    <a:lumMod val="50000"/>
                  </a:schemeClr>
                </a:solidFill>
              </a:rPr>
              <a:t>efter</a:t>
            </a:r>
            <a:r>
              <a:rPr lang="en-US" sz="2400" dirty="0">
                <a:solidFill>
                  <a:schemeClr val="accent1">
                    <a:lumMod val="50000"/>
                  </a:schemeClr>
                </a:solidFill>
              </a:rPr>
              <a:t> den </a:t>
            </a:r>
            <a:r>
              <a:rPr lang="en-US" sz="2400" dirty="0" err="1">
                <a:solidFill>
                  <a:schemeClr val="accent1">
                    <a:lumMod val="50000"/>
                  </a:schemeClr>
                </a:solidFill>
              </a:rPr>
              <a:t>først</a:t>
            </a:r>
            <a:r>
              <a:rPr lang="en-US" sz="2400" dirty="0">
                <a:solidFill>
                  <a:schemeClr val="accent1">
                    <a:lumMod val="50000"/>
                  </a:schemeClr>
                </a:solidFill>
              </a:rPr>
              <a:t> </a:t>
            </a:r>
            <a:r>
              <a:rPr lang="en-US" sz="2400" dirty="0" err="1">
                <a:solidFill>
                  <a:schemeClr val="accent1">
                    <a:lumMod val="50000"/>
                  </a:schemeClr>
                </a:solidFill>
              </a:rPr>
              <a:t>blev</a:t>
            </a:r>
            <a:r>
              <a:rPr lang="en-US" sz="2400" dirty="0">
                <a:solidFill>
                  <a:schemeClr val="accent1">
                    <a:lumMod val="50000"/>
                  </a:schemeClr>
                </a:solidFill>
              </a:rPr>
              <a:t> </a:t>
            </a:r>
            <a:r>
              <a:rPr lang="en-US" sz="2400" dirty="0" err="1">
                <a:solidFill>
                  <a:schemeClr val="accent1">
                    <a:lumMod val="50000"/>
                  </a:schemeClr>
                </a:solidFill>
              </a:rPr>
              <a:t>oprettet</a:t>
            </a:r>
            <a:r>
              <a:rPr lang="en-US" sz="2400" dirty="0">
                <a:solidFill>
                  <a:schemeClr val="accent1">
                    <a:lumMod val="50000"/>
                  </a:schemeClr>
                </a:solidFill>
              </a:rPr>
              <a:t>? Og </a:t>
            </a:r>
            <a:r>
              <a:rPr lang="en-US" sz="2400" dirty="0" err="1">
                <a:solidFill>
                  <a:schemeClr val="accent1">
                    <a:lumMod val="50000"/>
                  </a:schemeClr>
                </a:solidFill>
              </a:rPr>
              <a:t>hvilken</a:t>
            </a:r>
            <a:r>
              <a:rPr lang="en-US" sz="2400" dirty="0">
                <a:solidFill>
                  <a:schemeClr val="accent1">
                    <a:lumMod val="50000"/>
                  </a:schemeClr>
                </a:solidFill>
              </a:rPr>
              <a:t> </a:t>
            </a:r>
            <a:r>
              <a:rPr lang="en-US" sz="2400" dirty="0" err="1">
                <a:solidFill>
                  <a:schemeClr val="accent1">
                    <a:lumMod val="50000"/>
                  </a:schemeClr>
                </a:solidFill>
              </a:rPr>
              <a:t>læring</a:t>
            </a:r>
            <a:r>
              <a:rPr lang="en-US" sz="2400" dirty="0">
                <a:solidFill>
                  <a:schemeClr val="accent1">
                    <a:lumMod val="50000"/>
                  </a:schemeClr>
                </a:solidFill>
              </a:rPr>
              <a:t> </a:t>
            </a:r>
            <a:r>
              <a:rPr lang="en-US" sz="2400" dirty="0" err="1">
                <a:solidFill>
                  <a:schemeClr val="accent1">
                    <a:lumMod val="50000"/>
                  </a:schemeClr>
                </a:solidFill>
              </a:rPr>
              <a:t>har</a:t>
            </a:r>
            <a:r>
              <a:rPr lang="en-US" sz="2400" dirty="0">
                <a:solidFill>
                  <a:schemeClr val="accent1">
                    <a:lumMod val="50000"/>
                  </a:schemeClr>
                </a:solidFill>
              </a:rPr>
              <a:t> det </a:t>
            </a:r>
            <a:r>
              <a:rPr lang="en-US" sz="2400" dirty="0" err="1">
                <a:solidFill>
                  <a:schemeClr val="accent1">
                    <a:lumMod val="50000"/>
                  </a:schemeClr>
                </a:solidFill>
              </a:rPr>
              <a:t>givet</a:t>
            </a:r>
            <a:r>
              <a:rPr lang="en-US" sz="2400" dirty="0">
                <a:solidFill>
                  <a:schemeClr val="accent1">
                    <a:lumMod val="50000"/>
                  </a:schemeClr>
                </a:solidFill>
              </a:rPr>
              <a:t> dig </a:t>
            </a:r>
            <a:r>
              <a:rPr lang="en-US" sz="2400" dirty="0" err="1">
                <a:solidFill>
                  <a:schemeClr val="accent1">
                    <a:lumMod val="50000"/>
                  </a:schemeClr>
                </a:solidFill>
              </a:rPr>
              <a:t>og</a:t>
            </a:r>
            <a:r>
              <a:rPr lang="en-US" sz="2400" dirty="0">
                <a:solidFill>
                  <a:schemeClr val="accent1">
                    <a:lumMod val="50000"/>
                  </a:schemeClr>
                </a:solidFill>
              </a:rPr>
              <a:t> </a:t>
            </a:r>
            <a:r>
              <a:rPr lang="en-US" sz="2400" dirty="0" err="1">
                <a:solidFill>
                  <a:schemeClr val="accent1">
                    <a:lumMod val="50000"/>
                  </a:schemeClr>
                </a:solidFill>
              </a:rPr>
              <a:t>teamet</a:t>
            </a:r>
            <a:r>
              <a:rPr lang="en-US" sz="2400" dirty="0">
                <a:solidFill>
                  <a:schemeClr val="accent1">
                    <a:lumMod val="50000"/>
                  </a:schemeClr>
                </a:solidFill>
              </a:rPr>
              <a:t>? </a:t>
            </a:r>
          </a:p>
          <a:p>
            <a:pPr indent="-228600">
              <a:lnSpc>
                <a:spcPct val="90000"/>
              </a:lnSpc>
              <a:spcAft>
                <a:spcPts val="600"/>
              </a:spcAft>
              <a:buFont typeface="Arial" panose="020B0604020202020204" pitchFamily="34" charset="0"/>
              <a:buChar char="•"/>
            </a:pPr>
            <a:r>
              <a:rPr lang="en-US" sz="2400" dirty="0" err="1">
                <a:solidFill>
                  <a:schemeClr val="accent1">
                    <a:lumMod val="50000"/>
                  </a:schemeClr>
                </a:solidFill>
              </a:rPr>
              <a:t>Hvilken</a:t>
            </a:r>
            <a:r>
              <a:rPr lang="en-US" sz="2400" dirty="0">
                <a:solidFill>
                  <a:schemeClr val="accent1">
                    <a:lumMod val="50000"/>
                  </a:schemeClr>
                </a:solidFill>
              </a:rPr>
              <a:t> </a:t>
            </a:r>
            <a:r>
              <a:rPr lang="en-US" sz="2400" dirty="0" err="1">
                <a:solidFill>
                  <a:schemeClr val="accent1">
                    <a:lumMod val="50000"/>
                  </a:schemeClr>
                </a:solidFill>
              </a:rPr>
              <a:t>læring</a:t>
            </a:r>
            <a:r>
              <a:rPr lang="en-US" sz="2400" dirty="0">
                <a:solidFill>
                  <a:schemeClr val="accent1">
                    <a:lumMod val="50000"/>
                  </a:schemeClr>
                </a:solidFill>
              </a:rPr>
              <a:t> </a:t>
            </a:r>
            <a:r>
              <a:rPr lang="en-US" sz="2400" dirty="0" err="1">
                <a:solidFill>
                  <a:schemeClr val="accent1">
                    <a:lumMod val="50000"/>
                  </a:schemeClr>
                </a:solidFill>
              </a:rPr>
              <a:t>fik</a:t>
            </a:r>
            <a:r>
              <a:rPr lang="en-US" sz="2400" dirty="0">
                <a:solidFill>
                  <a:schemeClr val="accent1">
                    <a:lumMod val="50000"/>
                  </a:schemeClr>
                </a:solidFill>
              </a:rPr>
              <a:t> du </a:t>
            </a:r>
            <a:r>
              <a:rPr lang="en-US" sz="2400" dirty="0" err="1">
                <a:solidFill>
                  <a:schemeClr val="accent1">
                    <a:lumMod val="50000"/>
                  </a:schemeClr>
                </a:solidFill>
              </a:rPr>
              <a:t>mest</a:t>
            </a:r>
            <a:r>
              <a:rPr lang="en-US" sz="2400" dirty="0">
                <a:solidFill>
                  <a:schemeClr val="accent1">
                    <a:lumMod val="50000"/>
                  </a:schemeClr>
                </a:solidFill>
              </a:rPr>
              <a:t> </a:t>
            </a:r>
            <a:r>
              <a:rPr lang="en-US" sz="2400" dirty="0" err="1">
                <a:solidFill>
                  <a:schemeClr val="accent1">
                    <a:lumMod val="50000"/>
                  </a:schemeClr>
                </a:solidFill>
              </a:rPr>
              <a:t>ud</a:t>
            </a:r>
            <a:r>
              <a:rPr lang="en-US" sz="2400" dirty="0">
                <a:solidFill>
                  <a:schemeClr val="accent1">
                    <a:lumMod val="50000"/>
                  </a:schemeClr>
                </a:solidFill>
              </a:rPr>
              <a:t> </a:t>
            </a:r>
            <a:r>
              <a:rPr lang="en-US" sz="2400" dirty="0" err="1">
                <a:solidFill>
                  <a:schemeClr val="accent1">
                    <a:lumMod val="50000"/>
                  </a:schemeClr>
                </a:solidFill>
              </a:rPr>
              <a:t>af</a:t>
            </a:r>
            <a:r>
              <a:rPr lang="en-US" sz="2400" dirty="0">
                <a:solidFill>
                  <a:schemeClr val="accent1">
                    <a:lumMod val="50000"/>
                  </a:schemeClr>
                </a:solidFill>
              </a:rPr>
              <a:t> </a:t>
            </a:r>
            <a:r>
              <a:rPr lang="en-US" sz="2400" dirty="0" err="1">
                <a:solidFill>
                  <a:schemeClr val="accent1">
                    <a:lumMod val="50000"/>
                  </a:schemeClr>
                </a:solidFill>
              </a:rPr>
              <a:t>i</a:t>
            </a:r>
            <a:r>
              <a:rPr lang="en-US" sz="2400" dirty="0">
                <a:solidFill>
                  <a:schemeClr val="accent1">
                    <a:lumMod val="50000"/>
                  </a:schemeClr>
                </a:solidFill>
              </a:rPr>
              <a:t> </a:t>
            </a:r>
            <a:r>
              <a:rPr lang="en-US" sz="2400" dirty="0" err="1">
                <a:solidFill>
                  <a:schemeClr val="accent1">
                    <a:lumMod val="50000"/>
                  </a:schemeClr>
                </a:solidFill>
              </a:rPr>
              <a:t>kodning</a:t>
            </a:r>
            <a:r>
              <a:rPr lang="en-US" sz="2400" dirty="0">
                <a:solidFill>
                  <a:schemeClr val="accent1">
                    <a:lumMod val="50000"/>
                  </a:schemeClr>
                </a:solidFill>
              </a:rPr>
              <a:t> </a:t>
            </a:r>
            <a:r>
              <a:rPr lang="en-US" sz="2400" dirty="0" err="1">
                <a:solidFill>
                  <a:schemeClr val="accent1">
                    <a:lumMod val="50000"/>
                  </a:schemeClr>
                </a:solidFill>
              </a:rPr>
              <a:t>og</a:t>
            </a:r>
            <a:r>
              <a:rPr lang="en-US" sz="2400" dirty="0">
                <a:solidFill>
                  <a:schemeClr val="accent1">
                    <a:lumMod val="50000"/>
                  </a:schemeClr>
                </a:solidFill>
              </a:rPr>
              <a:t> </a:t>
            </a:r>
            <a:r>
              <a:rPr lang="en-US" sz="2400" dirty="0" err="1">
                <a:solidFill>
                  <a:schemeClr val="accent1">
                    <a:lumMod val="50000"/>
                  </a:schemeClr>
                </a:solidFill>
              </a:rPr>
              <a:t>hvorfor</a:t>
            </a:r>
            <a:r>
              <a:rPr lang="en-US" sz="2400" dirty="0">
                <a:solidFill>
                  <a:schemeClr val="accent1">
                    <a:lumMod val="50000"/>
                  </a:schemeClr>
                </a:solidFill>
              </a:rPr>
              <a:t>? </a:t>
            </a:r>
          </a:p>
          <a:p>
            <a:pPr indent="-228600">
              <a:lnSpc>
                <a:spcPct val="90000"/>
              </a:lnSpc>
              <a:spcAft>
                <a:spcPts val="600"/>
              </a:spcAft>
              <a:buFont typeface="Arial" panose="020B0604020202020204" pitchFamily="34" charset="0"/>
              <a:buChar char="•"/>
            </a:pPr>
            <a:r>
              <a:rPr lang="en-US" sz="2400" dirty="0" err="1">
                <a:solidFill>
                  <a:schemeClr val="accent1">
                    <a:lumMod val="50000"/>
                  </a:schemeClr>
                </a:solidFill>
              </a:rPr>
              <a:t>Hvad</a:t>
            </a:r>
            <a:r>
              <a:rPr lang="en-US" sz="2400" dirty="0">
                <a:solidFill>
                  <a:schemeClr val="accent1">
                    <a:lumMod val="50000"/>
                  </a:schemeClr>
                </a:solidFill>
              </a:rPr>
              <a:t> </a:t>
            </a:r>
            <a:r>
              <a:rPr lang="en-US" sz="2400" dirty="0" err="1">
                <a:solidFill>
                  <a:schemeClr val="accent1">
                    <a:lumMod val="50000"/>
                  </a:schemeClr>
                </a:solidFill>
              </a:rPr>
              <a:t>ville</a:t>
            </a:r>
            <a:r>
              <a:rPr lang="en-US" sz="2400" dirty="0">
                <a:solidFill>
                  <a:schemeClr val="accent1">
                    <a:lumMod val="50000"/>
                  </a:schemeClr>
                </a:solidFill>
              </a:rPr>
              <a:t> du gerne have </a:t>
            </a:r>
            <a:r>
              <a:rPr lang="en-US" sz="2400" dirty="0" err="1">
                <a:solidFill>
                  <a:schemeClr val="accent1">
                    <a:lumMod val="50000"/>
                  </a:schemeClr>
                </a:solidFill>
              </a:rPr>
              <a:t>vidst</a:t>
            </a:r>
            <a:r>
              <a:rPr lang="en-US" sz="2400" dirty="0">
                <a:solidFill>
                  <a:schemeClr val="accent1">
                    <a:lumMod val="50000"/>
                  </a:schemeClr>
                </a:solidFill>
              </a:rPr>
              <a:t> om </a:t>
            </a:r>
            <a:r>
              <a:rPr lang="en-US" sz="2400" dirty="0" err="1">
                <a:solidFill>
                  <a:schemeClr val="accent1">
                    <a:lumMod val="50000"/>
                  </a:schemeClr>
                </a:solidFill>
              </a:rPr>
              <a:t>projekt</a:t>
            </a:r>
            <a:r>
              <a:rPr lang="en-US" sz="2400" dirty="0">
                <a:solidFill>
                  <a:schemeClr val="accent1">
                    <a:lumMod val="50000"/>
                  </a:schemeClr>
                </a:solidFill>
              </a:rPr>
              <a:t> </a:t>
            </a:r>
            <a:r>
              <a:rPr lang="en-US" sz="2400" dirty="0" err="1">
                <a:solidFill>
                  <a:schemeClr val="accent1">
                    <a:lumMod val="50000"/>
                  </a:schemeClr>
                </a:solidFill>
              </a:rPr>
              <a:t>processen</a:t>
            </a:r>
            <a:r>
              <a:rPr lang="en-US" sz="2400" dirty="0">
                <a:solidFill>
                  <a:schemeClr val="accent1">
                    <a:lumMod val="50000"/>
                  </a:schemeClr>
                </a:solidFill>
              </a:rPr>
              <a:t>, </a:t>
            </a:r>
            <a:r>
              <a:rPr lang="en-US" sz="2400" dirty="0" err="1">
                <a:solidFill>
                  <a:schemeClr val="accent1">
                    <a:lumMod val="50000"/>
                  </a:schemeClr>
                </a:solidFill>
              </a:rPr>
              <a:t>før</a:t>
            </a:r>
            <a:r>
              <a:rPr lang="en-US" sz="2400" dirty="0">
                <a:solidFill>
                  <a:schemeClr val="accent1">
                    <a:lumMod val="50000"/>
                  </a:schemeClr>
                </a:solidFill>
              </a:rPr>
              <a:t> du </a:t>
            </a:r>
            <a:r>
              <a:rPr lang="en-US" sz="2400" dirty="0" err="1">
                <a:solidFill>
                  <a:schemeClr val="accent1">
                    <a:lumMod val="50000"/>
                  </a:schemeClr>
                </a:solidFill>
              </a:rPr>
              <a:t>og</a:t>
            </a:r>
            <a:r>
              <a:rPr lang="en-US" sz="2400" dirty="0">
                <a:solidFill>
                  <a:schemeClr val="accent1">
                    <a:lumMod val="50000"/>
                  </a:schemeClr>
                </a:solidFill>
              </a:rPr>
              <a:t> </a:t>
            </a:r>
            <a:r>
              <a:rPr lang="en-US" sz="2400" dirty="0" err="1">
                <a:solidFill>
                  <a:schemeClr val="accent1">
                    <a:lumMod val="50000"/>
                  </a:schemeClr>
                </a:solidFill>
              </a:rPr>
              <a:t>teamet</a:t>
            </a:r>
            <a:r>
              <a:rPr lang="en-US" sz="2400" dirty="0">
                <a:solidFill>
                  <a:schemeClr val="accent1">
                    <a:lumMod val="50000"/>
                  </a:schemeClr>
                </a:solidFill>
              </a:rPr>
              <a:t> </a:t>
            </a:r>
            <a:r>
              <a:rPr lang="en-US" sz="2400" dirty="0" err="1">
                <a:solidFill>
                  <a:schemeClr val="accent1">
                    <a:lumMod val="50000"/>
                  </a:schemeClr>
                </a:solidFill>
              </a:rPr>
              <a:t>gik</a:t>
            </a:r>
            <a:r>
              <a:rPr lang="en-US" sz="2400" dirty="0">
                <a:solidFill>
                  <a:schemeClr val="accent1">
                    <a:lumMod val="50000"/>
                  </a:schemeClr>
                </a:solidFill>
              </a:rPr>
              <a:t> </a:t>
            </a:r>
            <a:r>
              <a:rPr lang="en-US" sz="2400" dirty="0" err="1">
                <a:solidFill>
                  <a:schemeClr val="accent1">
                    <a:lumMod val="50000"/>
                  </a:schemeClr>
                </a:solidFill>
              </a:rPr>
              <a:t>i</a:t>
            </a:r>
            <a:r>
              <a:rPr lang="en-US" sz="2400" dirty="0">
                <a:solidFill>
                  <a:schemeClr val="accent1">
                    <a:lumMod val="50000"/>
                  </a:schemeClr>
                </a:solidFill>
              </a:rPr>
              <a:t> gang </a:t>
            </a:r>
            <a:r>
              <a:rPr lang="en-US" sz="2400" dirty="0" err="1">
                <a:solidFill>
                  <a:schemeClr val="accent1">
                    <a:lumMod val="50000"/>
                  </a:schemeClr>
                </a:solidFill>
              </a:rPr>
              <a:t>og</a:t>
            </a:r>
            <a:r>
              <a:rPr lang="en-US" sz="2400" dirty="0">
                <a:solidFill>
                  <a:schemeClr val="accent1">
                    <a:lumMod val="50000"/>
                  </a:schemeClr>
                </a:solidFill>
              </a:rPr>
              <a:t> </a:t>
            </a:r>
            <a:r>
              <a:rPr lang="en-US" sz="2400" dirty="0" err="1">
                <a:solidFill>
                  <a:schemeClr val="accent1">
                    <a:lumMod val="50000"/>
                  </a:schemeClr>
                </a:solidFill>
              </a:rPr>
              <a:t>hvorfor</a:t>
            </a:r>
            <a:r>
              <a:rPr lang="en-US" sz="2400" dirty="0">
                <a:solidFill>
                  <a:schemeClr val="accent1">
                    <a:lumMod val="50000"/>
                  </a:schemeClr>
                </a:solidFill>
              </a:rPr>
              <a:t>?</a:t>
            </a:r>
          </a:p>
          <a:p>
            <a:pPr indent="-228600">
              <a:lnSpc>
                <a:spcPct val="90000"/>
              </a:lnSpc>
              <a:spcAft>
                <a:spcPts val="600"/>
              </a:spcAft>
              <a:buFont typeface="Arial" panose="020B0604020202020204" pitchFamily="34" charset="0"/>
              <a:buChar char="•"/>
            </a:pPr>
            <a:r>
              <a:rPr lang="en-US" sz="2400" dirty="0">
                <a:solidFill>
                  <a:schemeClr val="accent1">
                    <a:lumMod val="50000"/>
                  </a:schemeClr>
                </a:solidFill>
              </a:rPr>
              <a:t>Kan du </a:t>
            </a:r>
            <a:r>
              <a:rPr lang="en-US" sz="2400" dirty="0" err="1">
                <a:solidFill>
                  <a:schemeClr val="accent1">
                    <a:lumMod val="50000"/>
                  </a:schemeClr>
                </a:solidFill>
              </a:rPr>
              <a:t>foreslå</a:t>
            </a:r>
            <a:r>
              <a:rPr lang="en-US" sz="2400" dirty="0">
                <a:solidFill>
                  <a:schemeClr val="accent1">
                    <a:lumMod val="50000"/>
                  </a:schemeClr>
                </a:solidFill>
              </a:rPr>
              <a:t> </a:t>
            </a:r>
            <a:r>
              <a:rPr lang="en-US" sz="2400" dirty="0" err="1">
                <a:solidFill>
                  <a:schemeClr val="accent1">
                    <a:lumMod val="50000"/>
                  </a:schemeClr>
                </a:solidFill>
              </a:rPr>
              <a:t>en</a:t>
            </a:r>
            <a:r>
              <a:rPr lang="en-US" sz="2400" dirty="0">
                <a:solidFill>
                  <a:schemeClr val="accent1">
                    <a:lumMod val="50000"/>
                  </a:schemeClr>
                </a:solidFill>
              </a:rPr>
              <a:t> </a:t>
            </a:r>
            <a:r>
              <a:rPr lang="en-US" sz="2400" dirty="0" err="1">
                <a:solidFill>
                  <a:schemeClr val="accent1">
                    <a:lumMod val="50000"/>
                  </a:schemeClr>
                </a:solidFill>
              </a:rPr>
              <a:t>alternativ</a:t>
            </a:r>
            <a:r>
              <a:rPr lang="en-US" sz="2400" dirty="0">
                <a:solidFill>
                  <a:schemeClr val="accent1">
                    <a:lumMod val="50000"/>
                  </a:schemeClr>
                </a:solidFill>
              </a:rPr>
              <a:t> </a:t>
            </a:r>
            <a:r>
              <a:rPr lang="en-US" sz="2400" dirty="0" err="1">
                <a:solidFill>
                  <a:schemeClr val="accent1">
                    <a:lumMod val="50000"/>
                  </a:schemeClr>
                </a:solidFill>
              </a:rPr>
              <a:t>metode</a:t>
            </a:r>
            <a:r>
              <a:rPr lang="en-US" sz="2400" dirty="0">
                <a:solidFill>
                  <a:schemeClr val="accent1">
                    <a:lumMod val="50000"/>
                  </a:schemeClr>
                </a:solidFill>
              </a:rPr>
              <a:t> </a:t>
            </a:r>
            <a:r>
              <a:rPr lang="en-US" sz="2400" dirty="0" err="1">
                <a:solidFill>
                  <a:schemeClr val="accent1">
                    <a:lumMod val="50000"/>
                  </a:schemeClr>
                </a:solidFill>
              </a:rPr>
              <a:t>til</a:t>
            </a:r>
            <a:r>
              <a:rPr lang="en-US" sz="2400" dirty="0">
                <a:solidFill>
                  <a:schemeClr val="accent1">
                    <a:lumMod val="50000"/>
                  </a:schemeClr>
                </a:solidFill>
              </a:rPr>
              <a:t> Y </a:t>
            </a:r>
            <a:r>
              <a:rPr lang="en-US" sz="2400" dirty="0" err="1">
                <a:solidFill>
                  <a:schemeClr val="accent1">
                    <a:lumMod val="50000"/>
                  </a:schemeClr>
                </a:solidFill>
              </a:rPr>
              <a:t>valgte</a:t>
            </a:r>
            <a:r>
              <a:rPr lang="en-US" sz="2400" dirty="0">
                <a:solidFill>
                  <a:schemeClr val="accent1">
                    <a:lumMod val="50000"/>
                  </a:schemeClr>
                </a:solidFill>
              </a:rPr>
              <a:t> </a:t>
            </a:r>
            <a:r>
              <a:rPr lang="en-US" sz="2400" dirty="0" err="1">
                <a:solidFill>
                  <a:schemeClr val="accent1">
                    <a:lumMod val="50000"/>
                  </a:schemeClr>
                </a:solidFill>
              </a:rPr>
              <a:t>metode</a:t>
            </a:r>
            <a:r>
              <a:rPr lang="en-US" sz="2400" dirty="0">
                <a:solidFill>
                  <a:schemeClr val="accent1">
                    <a:lumMod val="50000"/>
                  </a:schemeClr>
                </a:solidFill>
              </a:rPr>
              <a:t>, der </a:t>
            </a:r>
            <a:r>
              <a:rPr lang="en-US" sz="2400" dirty="0" err="1">
                <a:solidFill>
                  <a:schemeClr val="accent1">
                    <a:lumMod val="50000"/>
                  </a:schemeClr>
                </a:solidFill>
              </a:rPr>
              <a:t>eventuelt</a:t>
            </a:r>
            <a:r>
              <a:rPr lang="en-US" sz="2400" dirty="0">
                <a:solidFill>
                  <a:schemeClr val="accent1">
                    <a:lumMod val="50000"/>
                  </a:schemeClr>
                </a:solidFill>
              </a:rPr>
              <a:t> </a:t>
            </a:r>
            <a:r>
              <a:rPr lang="en-US" sz="2400" dirty="0" err="1">
                <a:solidFill>
                  <a:schemeClr val="accent1">
                    <a:lumMod val="50000"/>
                  </a:schemeClr>
                </a:solidFill>
              </a:rPr>
              <a:t>kunne</a:t>
            </a:r>
            <a:r>
              <a:rPr lang="en-US" sz="2400" dirty="0">
                <a:solidFill>
                  <a:schemeClr val="accent1">
                    <a:lumMod val="50000"/>
                  </a:schemeClr>
                </a:solidFill>
              </a:rPr>
              <a:t> vise </a:t>
            </a:r>
            <a:r>
              <a:rPr lang="en-US" sz="2400" dirty="0" err="1">
                <a:solidFill>
                  <a:schemeClr val="accent1">
                    <a:lumMod val="50000"/>
                  </a:schemeClr>
                </a:solidFill>
              </a:rPr>
              <a:t>nogle</a:t>
            </a:r>
            <a:r>
              <a:rPr lang="en-US" sz="2400" dirty="0">
                <a:solidFill>
                  <a:schemeClr val="accent1">
                    <a:lumMod val="50000"/>
                  </a:schemeClr>
                </a:solidFill>
              </a:rPr>
              <a:t> </a:t>
            </a:r>
            <a:r>
              <a:rPr lang="en-US" sz="2400" dirty="0" err="1">
                <a:solidFill>
                  <a:schemeClr val="accent1">
                    <a:lumMod val="50000"/>
                  </a:schemeClr>
                </a:solidFill>
              </a:rPr>
              <a:t>andre</a:t>
            </a:r>
            <a:r>
              <a:rPr lang="en-US" sz="2400" dirty="0">
                <a:solidFill>
                  <a:schemeClr val="accent1">
                    <a:lumMod val="50000"/>
                  </a:schemeClr>
                </a:solidFill>
              </a:rPr>
              <a:t> </a:t>
            </a:r>
            <a:r>
              <a:rPr lang="en-US" sz="2400" dirty="0" err="1">
                <a:solidFill>
                  <a:schemeClr val="accent1">
                    <a:lumMod val="50000"/>
                  </a:schemeClr>
                </a:solidFill>
              </a:rPr>
              <a:t>vinkler</a:t>
            </a:r>
            <a:r>
              <a:rPr lang="en-US" sz="2400" dirty="0">
                <a:solidFill>
                  <a:schemeClr val="accent1">
                    <a:lumMod val="50000"/>
                  </a:schemeClr>
                </a:solidFill>
              </a:rPr>
              <a:t> </a:t>
            </a:r>
            <a:r>
              <a:rPr lang="en-US" sz="2400" dirty="0" err="1">
                <a:solidFill>
                  <a:schemeClr val="accent1">
                    <a:lumMod val="50000"/>
                  </a:schemeClr>
                </a:solidFill>
              </a:rPr>
              <a:t>på</a:t>
            </a:r>
            <a:r>
              <a:rPr lang="en-US" sz="2400" dirty="0">
                <a:solidFill>
                  <a:schemeClr val="accent1">
                    <a:lumMod val="50000"/>
                  </a:schemeClr>
                </a:solidFill>
              </a:rPr>
              <a:t> </a:t>
            </a:r>
            <a:r>
              <a:rPr lang="en-US" sz="2400" dirty="0" err="1">
                <a:solidFill>
                  <a:schemeClr val="accent1">
                    <a:lumMod val="50000"/>
                  </a:schemeClr>
                </a:solidFill>
              </a:rPr>
              <a:t>jeres</a:t>
            </a:r>
            <a:r>
              <a:rPr lang="en-US" sz="2400" dirty="0">
                <a:solidFill>
                  <a:schemeClr val="accent1">
                    <a:lumMod val="50000"/>
                  </a:schemeClr>
                </a:solidFill>
              </a:rPr>
              <a:t> </a:t>
            </a:r>
            <a:r>
              <a:rPr lang="en-US" sz="2400" dirty="0" err="1">
                <a:solidFill>
                  <a:schemeClr val="accent1">
                    <a:lumMod val="50000"/>
                  </a:schemeClr>
                </a:solidFill>
              </a:rPr>
              <a:t>konklusioner</a:t>
            </a:r>
            <a:r>
              <a:rPr lang="en-US" sz="2400" dirty="0">
                <a:solidFill>
                  <a:schemeClr val="accent1">
                    <a:lumMod val="50000"/>
                  </a:schemeClr>
                </a:solidFill>
              </a:rPr>
              <a:t>?</a:t>
            </a:r>
          </a:p>
          <a:p>
            <a:pPr indent="-228600">
              <a:lnSpc>
                <a:spcPct val="90000"/>
              </a:lnSpc>
              <a:spcAft>
                <a:spcPts val="600"/>
              </a:spcAft>
              <a:buFont typeface="Arial" panose="020B0604020202020204" pitchFamily="34" charset="0"/>
              <a:buChar char="•"/>
            </a:pPr>
            <a:r>
              <a:rPr lang="en-US" sz="2400" dirty="0">
                <a:solidFill>
                  <a:schemeClr val="accent1">
                    <a:lumMod val="50000"/>
                  </a:schemeClr>
                </a:solidFill>
              </a:rPr>
              <a:t>I </a:t>
            </a:r>
            <a:r>
              <a:rPr lang="en-US" sz="2400" dirty="0" err="1">
                <a:solidFill>
                  <a:schemeClr val="accent1">
                    <a:lumMod val="50000"/>
                  </a:schemeClr>
                </a:solidFill>
              </a:rPr>
              <a:t>har</a:t>
            </a:r>
            <a:r>
              <a:rPr lang="en-US" sz="2400" dirty="0">
                <a:solidFill>
                  <a:schemeClr val="accent1">
                    <a:lumMod val="50000"/>
                  </a:schemeClr>
                </a:solidFill>
              </a:rPr>
              <a:t> </a:t>
            </a:r>
            <a:r>
              <a:rPr lang="en-US" sz="2400" dirty="0" err="1">
                <a:solidFill>
                  <a:schemeClr val="accent1">
                    <a:lumMod val="50000"/>
                  </a:schemeClr>
                </a:solidFill>
              </a:rPr>
              <a:t>primært</a:t>
            </a:r>
            <a:r>
              <a:rPr lang="en-US" sz="2400" dirty="0">
                <a:solidFill>
                  <a:schemeClr val="accent1">
                    <a:lumMod val="50000"/>
                  </a:schemeClr>
                </a:solidFill>
              </a:rPr>
              <a:t> </a:t>
            </a:r>
            <a:r>
              <a:rPr lang="en-US" sz="2400" dirty="0" err="1">
                <a:solidFill>
                  <a:schemeClr val="accent1">
                    <a:lumMod val="50000"/>
                  </a:schemeClr>
                </a:solidFill>
              </a:rPr>
              <a:t>anvendt</a:t>
            </a:r>
            <a:r>
              <a:rPr lang="en-US" sz="2400" dirty="0">
                <a:solidFill>
                  <a:schemeClr val="accent1">
                    <a:lumMod val="50000"/>
                  </a:schemeClr>
                </a:solidFill>
              </a:rPr>
              <a:t> Taylors </a:t>
            </a:r>
            <a:r>
              <a:rPr lang="en-US" sz="2400" dirty="0" err="1">
                <a:solidFill>
                  <a:schemeClr val="accent1">
                    <a:lumMod val="50000"/>
                  </a:schemeClr>
                </a:solidFill>
              </a:rPr>
              <a:t>teorier</a:t>
            </a:r>
            <a:r>
              <a:rPr lang="en-US" sz="2400" dirty="0">
                <a:solidFill>
                  <a:schemeClr val="accent1">
                    <a:lumMod val="50000"/>
                  </a:schemeClr>
                </a:solidFill>
              </a:rPr>
              <a:t>, </a:t>
            </a:r>
            <a:r>
              <a:rPr lang="en-US" sz="2400" dirty="0" err="1">
                <a:solidFill>
                  <a:schemeClr val="accent1">
                    <a:lumMod val="50000"/>
                  </a:schemeClr>
                </a:solidFill>
              </a:rPr>
              <a:t>hvordan</a:t>
            </a:r>
            <a:r>
              <a:rPr lang="en-US" sz="2400" dirty="0">
                <a:solidFill>
                  <a:schemeClr val="accent1">
                    <a:lumMod val="50000"/>
                  </a:schemeClr>
                </a:solidFill>
              </a:rPr>
              <a:t> </a:t>
            </a:r>
            <a:r>
              <a:rPr lang="en-US" sz="2400" dirty="0" err="1">
                <a:solidFill>
                  <a:schemeClr val="accent1">
                    <a:lumMod val="50000"/>
                  </a:schemeClr>
                </a:solidFill>
              </a:rPr>
              <a:t>ville</a:t>
            </a:r>
            <a:r>
              <a:rPr lang="en-US" sz="2400" dirty="0">
                <a:solidFill>
                  <a:schemeClr val="accent1">
                    <a:lumMod val="50000"/>
                  </a:schemeClr>
                </a:solidFill>
              </a:rPr>
              <a:t> </a:t>
            </a:r>
            <a:r>
              <a:rPr lang="en-US" sz="2400" dirty="0" err="1">
                <a:solidFill>
                  <a:schemeClr val="accent1">
                    <a:lumMod val="50000"/>
                  </a:schemeClr>
                </a:solidFill>
              </a:rPr>
              <a:t>Webers</a:t>
            </a:r>
            <a:r>
              <a:rPr lang="en-US" sz="2400" dirty="0">
                <a:solidFill>
                  <a:schemeClr val="accent1">
                    <a:lumMod val="50000"/>
                  </a:schemeClr>
                </a:solidFill>
              </a:rPr>
              <a:t> </a:t>
            </a:r>
            <a:r>
              <a:rPr lang="en-US" sz="2400" dirty="0" err="1">
                <a:solidFill>
                  <a:schemeClr val="accent1">
                    <a:lumMod val="50000"/>
                  </a:schemeClr>
                </a:solidFill>
              </a:rPr>
              <a:t>teorier</a:t>
            </a:r>
            <a:r>
              <a:rPr lang="en-US" sz="2400" dirty="0">
                <a:solidFill>
                  <a:schemeClr val="accent1">
                    <a:lumMod val="50000"/>
                  </a:schemeClr>
                </a:solidFill>
              </a:rPr>
              <a:t> </a:t>
            </a:r>
            <a:r>
              <a:rPr lang="en-US" sz="2400" dirty="0" err="1">
                <a:solidFill>
                  <a:schemeClr val="accent1">
                    <a:lumMod val="50000"/>
                  </a:schemeClr>
                </a:solidFill>
              </a:rPr>
              <a:t>kunne</a:t>
            </a:r>
            <a:r>
              <a:rPr lang="en-US" sz="2400" dirty="0">
                <a:solidFill>
                  <a:schemeClr val="accent1">
                    <a:lumMod val="50000"/>
                  </a:schemeClr>
                </a:solidFill>
              </a:rPr>
              <a:t> have </a:t>
            </a:r>
            <a:r>
              <a:rPr lang="en-US" sz="2400" dirty="0" err="1">
                <a:solidFill>
                  <a:schemeClr val="accent1">
                    <a:lumMod val="50000"/>
                  </a:schemeClr>
                </a:solidFill>
              </a:rPr>
              <a:t>løst</a:t>
            </a:r>
            <a:r>
              <a:rPr lang="en-US" sz="2400" dirty="0">
                <a:solidFill>
                  <a:schemeClr val="accent1">
                    <a:lumMod val="50000"/>
                  </a:schemeClr>
                </a:solidFill>
              </a:rPr>
              <a:t> </a:t>
            </a:r>
            <a:r>
              <a:rPr lang="en-US" sz="2400" dirty="0" err="1">
                <a:solidFill>
                  <a:schemeClr val="accent1">
                    <a:lumMod val="50000"/>
                  </a:schemeClr>
                </a:solidFill>
              </a:rPr>
              <a:t>jeres</a:t>
            </a:r>
            <a:r>
              <a:rPr lang="en-US" sz="2400" dirty="0">
                <a:solidFill>
                  <a:schemeClr val="accent1">
                    <a:lumMod val="50000"/>
                  </a:schemeClr>
                </a:solidFill>
              </a:rPr>
              <a:t> </a:t>
            </a:r>
            <a:r>
              <a:rPr lang="en-US" sz="2400" dirty="0" err="1">
                <a:solidFill>
                  <a:schemeClr val="accent1">
                    <a:lumMod val="50000"/>
                  </a:schemeClr>
                </a:solidFill>
              </a:rPr>
              <a:t>problemformulering</a:t>
            </a:r>
            <a:r>
              <a:rPr lang="en-US" sz="2400" dirty="0">
                <a:solidFill>
                  <a:schemeClr val="accent1">
                    <a:lumMod val="50000"/>
                  </a:schemeClr>
                </a:solidFill>
              </a:rPr>
              <a:t>?</a:t>
            </a:r>
          </a:p>
          <a:p>
            <a:pPr marL="342900" indent="-228600">
              <a:lnSpc>
                <a:spcPct val="90000"/>
              </a:lnSpc>
              <a:spcAft>
                <a:spcPts val="600"/>
              </a:spcAft>
              <a:buFont typeface="Arial" panose="020B0604020202020204" pitchFamily="34" charset="0"/>
              <a:buChar char="•"/>
            </a:pPr>
            <a:endParaRPr lang="en-US" sz="2400" dirty="0">
              <a:solidFill>
                <a:schemeClr val="accent1">
                  <a:lumMod val="50000"/>
                </a:schemeClr>
              </a:solidFill>
            </a:endParaRPr>
          </a:p>
        </p:txBody>
      </p:sp>
    </p:spTree>
    <p:extLst>
      <p:ext uri="{BB962C8B-B14F-4D97-AF65-F5344CB8AC3E}">
        <p14:creationId xmlns:p14="http://schemas.microsoft.com/office/powerpoint/2010/main" val="351921166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53878C-ADD2-4E60-97D0-467C81B6A7FA}"/>
              </a:ext>
            </a:extLst>
          </p:cNvPr>
          <p:cNvSpPr>
            <a:spLocks noGrp="1"/>
          </p:cNvSpPr>
          <p:nvPr>
            <p:ph type="title"/>
          </p:nvPr>
        </p:nvSpPr>
        <p:spPr>
          <a:xfrm>
            <a:off x="0" y="0"/>
            <a:ext cx="12191999" cy="1237785"/>
          </a:xfrm>
          <a:solidFill>
            <a:schemeClr val="tx2">
              <a:lumMod val="40000"/>
              <a:lumOff val="60000"/>
            </a:schemeClr>
          </a:solidFill>
        </p:spPr>
        <p:txBody>
          <a:bodyPr>
            <a:normAutofit/>
          </a:bodyPr>
          <a:lstStyle/>
          <a:p>
            <a:r>
              <a:rPr lang="da-DK" sz="3700" dirty="0">
                <a:solidFill>
                  <a:srgbClr val="002060"/>
                </a:solidFill>
              </a:rPr>
              <a:t>  At svare på et eksamensspørgsmål</a:t>
            </a:r>
          </a:p>
        </p:txBody>
      </p:sp>
      <p:sp>
        <p:nvSpPr>
          <p:cNvPr id="3" name="Pladsholder til indhold 2">
            <a:extLst>
              <a:ext uri="{FF2B5EF4-FFF2-40B4-BE49-F238E27FC236}">
                <a16:creationId xmlns:a16="http://schemas.microsoft.com/office/drawing/2014/main" id="{307B2944-24EB-4246-890F-E021015E3756}"/>
              </a:ext>
            </a:extLst>
          </p:cNvPr>
          <p:cNvSpPr>
            <a:spLocks noGrp="1"/>
          </p:cNvSpPr>
          <p:nvPr>
            <p:ph idx="1"/>
          </p:nvPr>
        </p:nvSpPr>
        <p:spPr>
          <a:xfrm>
            <a:off x="189571" y="1384426"/>
            <a:ext cx="11742234" cy="5497286"/>
          </a:xfrm>
        </p:spPr>
        <p:txBody>
          <a:bodyPr anchor="ctr">
            <a:normAutofit/>
          </a:bodyPr>
          <a:lstStyle/>
          <a:p>
            <a:r>
              <a:rPr lang="da-DK" sz="2400" dirty="0">
                <a:solidFill>
                  <a:schemeClr val="tx1">
                    <a:lumMod val="85000"/>
                    <a:lumOff val="15000"/>
                  </a:schemeClr>
                </a:solidFill>
              </a:rPr>
              <a:t>Uanset hvilket spørgsmål der stilles, skal du gribe bolden, agere proaktiv og anvende det som en mulighed for at udvikle samtalen akademisk indeholdende </a:t>
            </a:r>
            <a:r>
              <a:rPr lang="da-DK" sz="2400" u="sng" dirty="0">
                <a:solidFill>
                  <a:schemeClr val="tx1">
                    <a:lumMod val="85000"/>
                    <a:lumOff val="15000"/>
                  </a:schemeClr>
                </a:solidFill>
              </a:rPr>
              <a:t>alle</a:t>
            </a:r>
            <a:r>
              <a:rPr lang="da-DK" sz="2400" dirty="0">
                <a:solidFill>
                  <a:schemeClr val="tx1">
                    <a:lumMod val="85000"/>
                    <a:lumOff val="15000"/>
                  </a:schemeClr>
                </a:solidFill>
              </a:rPr>
              <a:t> elementer af: </a:t>
            </a:r>
          </a:p>
          <a:p>
            <a:pPr lvl="1"/>
            <a:r>
              <a:rPr lang="da-DK" dirty="0">
                <a:solidFill>
                  <a:schemeClr val="tx1">
                    <a:lumMod val="85000"/>
                    <a:lumOff val="15000"/>
                  </a:schemeClr>
                </a:solidFill>
              </a:rPr>
              <a:t>Problematisere det tilspurgte – dvs. perspektivere til flere løsninger og </a:t>
            </a:r>
            <a:r>
              <a:rPr lang="da-DK" u="sng" dirty="0">
                <a:solidFill>
                  <a:schemeClr val="tx1">
                    <a:lumMod val="85000"/>
                    <a:lumOff val="15000"/>
                  </a:schemeClr>
                </a:solidFill>
              </a:rPr>
              <a:t>skelne</a:t>
            </a:r>
            <a:r>
              <a:rPr lang="da-DK" dirty="0">
                <a:solidFill>
                  <a:schemeClr val="tx1">
                    <a:lumMod val="85000"/>
                    <a:lumOff val="15000"/>
                  </a:schemeClr>
                </a:solidFill>
              </a:rPr>
              <a:t> mellem mulighederne</a:t>
            </a:r>
          </a:p>
          <a:p>
            <a:pPr lvl="1"/>
            <a:r>
              <a:rPr lang="da-DK" dirty="0">
                <a:solidFill>
                  <a:schemeClr val="tx1">
                    <a:lumMod val="85000"/>
                    <a:lumOff val="15000"/>
                  </a:schemeClr>
                </a:solidFill>
              </a:rPr>
              <a:t>Referere til anvendt teori og/ eller forslå ny teori til at analysere emnet </a:t>
            </a:r>
          </a:p>
          <a:p>
            <a:pPr lvl="1"/>
            <a:r>
              <a:rPr lang="da-DK" dirty="0">
                <a:solidFill>
                  <a:schemeClr val="tx1">
                    <a:lumMod val="85000"/>
                    <a:lumOff val="15000"/>
                  </a:schemeClr>
                </a:solidFill>
              </a:rPr>
              <a:t>Give eksempler fra din case virksomhed</a:t>
            </a:r>
          </a:p>
          <a:p>
            <a:pPr lvl="1"/>
            <a:r>
              <a:rPr lang="da-DK" dirty="0">
                <a:solidFill>
                  <a:schemeClr val="tx1">
                    <a:lumMod val="85000"/>
                    <a:lumOff val="15000"/>
                  </a:schemeClr>
                </a:solidFill>
              </a:rPr>
              <a:t>Foreslå alternative metoder til at undersøge det tilspurgte samt indikatorer fra case virksomheden til brug i metoden</a:t>
            </a:r>
          </a:p>
          <a:p>
            <a:r>
              <a:rPr lang="da-DK" sz="2400" dirty="0">
                <a:solidFill>
                  <a:schemeClr val="tx1">
                    <a:lumMod val="85000"/>
                    <a:lumOff val="15000"/>
                  </a:schemeClr>
                </a:solidFill>
              </a:rPr>
              <a:t>Læg mærke til, at din egen mening </a:t>
            </a:r>
            <a:r>
              <a:rPr lang="da-DK" sz="2400" u="sng" dirty="0">
                <a:solidFill>
                  <a:schemeClr val="tx1">
                    <a:lumMod val="85000"/>
                    <a:lumOff val="15000"/>
                  </a:schemeClr>
                </a:solidFill>
              </a:rPr>
              <a:t>ikke</a:t>
            </a:r>
            <a:r>
              <a:rPr lang="da-DK" sz="2400" dirty="0">
                <a:solidFill>
                  <a:schemeClr val="tx1">
                    <a:lumMod val="85000"/>
                    <a:lumOff val="15000"/>
                  </a:schemeClr>
                </a:solidFill>
              </a:rPr>
              <a:t> indgår. Kun hvis du bliver spurgt direkte til din egen mening til emnet eller til, hvad du ville gøre som leder af omtalte situation er din personlige holdning relevant  </a:t>
            </a:r>
          </a:p>
        </p:txBody>
      </p:sp>
      <p:sp>
        <p:nvSpPr>
          <p:cNvPr id="6" name="Tekstfelt 5">
            <a:extLst>
              <a:ext uri="{FF2B5EF4-FFF2-40B4-BE49-F238E27FC236}">
                <a16:creationId xmlns:a16="http://schemas.microsoft.com/office/drawing/2014/main" id="{4DE5169E-412B-8916-27B3-D09AE767A4BB}"/>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584624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C61ED-CB85-C08E-7400-75FB5EFCBE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46D76CA-B01C-E269-C1E7-5C92B53EDE16}"/>
              </a:ext>
            </a:extLst>
          </p:cNvPr>
          <p:cNvSpPr>
            <a:spLocks noGrp="1"/>
          </p:cNvSpPr>
          <p:nvPr>
            <p:ph type="title"/>
          </p:nvPr>
        </p:nvSpPr>
        <p:spPr>
          <a:xfrm>
            <a:off x="0" y="0"/>
            <a:ext cx="12192000" cy="859971"/>
          </a:xfrm>
          <a:solidFill>
            <a:schemeClr val="tx2">
              <a:lumMod val="40000"/>
              <a:lumOff val="60000"/>
            </a:schemeClr>
          </a:solidFill>
        </p:spPr>
        <p:txBody>
          <a:bodyPr>
            <a:normAutofit fontScale="90000"/>
          </a:bodyPr>
          <a:lstStyle/>
          <a:p>
            <a:br>
              <a:rPr lang="da-DK" sz="4000" dirty="0">
                <a:latin typeface="+mn-lt"/>
              </a:rPr>
            </a:br>
            <a:r>
              <a:rPr lang="da-DK" sz="4000" dirty="0">
                <a:solidFill>
                  <a:schemeClr val="accent6">
                    <a:lumMod val="75000"/>
                  </a:schemeClr>
                </a:solidFill>
                <a:latin typeface="+mn-lt"/>
              </a:rPr>
              <a:t>   </a:t>
            </a:r>
            <a:br>
              <a:rPr lang="da-DK" sz="4000" dirty="0">
                <a:solidFill>
                  <a:schemeClr val="accent6">
                    <a:lumMod val="75000"/>
                  </a:schemeClr>
                </a:solidFill>
                <a:latin typeface="+mn-lt"/>
              </a:rPr>
            </a:br>
            <a:r>
              <a:rPr lang="da-DK" sz="4000" dirty="0">
                <a:solidFill>
                  <a:srgbClr val="002060"/>
                </a:solidFill>
                <a:latin typeface="+mn-lt"/>
              </a:rPr>
              <a:t>Hvad indeholder et metodekapitel? IV </a:t>
            </a:r>
            <a:r>
              <a:rPr lang="da-DK" sz="2700" dirty="0">
                <a:solidFill>
                  <a:srgbClr val="002060"/>
                </a:solidFill>
              </a:rPr>
              <a:t>(</a:t>
            </a:r>
            <a:r>
              <a:rPr lang="da-DK" sz="2700" dirty="0">
                <a:solidFill>
                  <a:srgbClr val="002060"/>
                </a:solidFill>
                <a:latin typeface="+mn-lt"/>
              </a:rPr>
              <a:t>ikke nødvendigvis i denne rækkefølge)</a:t>
            </a:r>
            <a:br>
              <a:rPr lang="da-DK" sz="2700" dirty="0">
                <a:solidFill>
                  <a:srgbClr val="002060"/>
                </a:solidFill>
                <a:latin typeface="+mn-lt"/>
              </a:rPr>
            </a:br>
            <a:br>
              <a:rPr lang="da-DK" sz="4000" dirty="0">
                <a:solidFill>
                  <a:srgbClr val="002060"/>
                </a:solidFill>
                <a:latin typeface="+mn-lt"/>
              </a:rPr>
            </a:br>
            <a:endParaRPr lang="da-DK" sz="4000" dirty="0">
              <a:solidFill>
                <a:srgbClr val="002060"/>
              </a:solidFill>
              <a:latin typeface="+mn-lt"/>
            </a:endParaRPr>
          </a:p>
        </p:txBody>
      </p:sp>
      <p:sp>
        <p:nvSpPr>
          <p:cNvPr id="3" name="Pladsholder til indhold 2">
            <a:extLst>
              <a:ext uri="{FF2B5EF4-FFF2-40B4-BE49-F238E27FC236}">
                <a16:creationId xmlns:a16="http://schemas.microsoft.com/office/drawing/2014/main" id="{CFB2BF42-FD84-CE74-824E-F71658915EFF}"/>
              </a:ext>
            </a:extLst>
          </p:cNvPr>
          <p:cNvSpPr>
            <a:spLocks noGrp="1"/>
          </p:cNvSpPr>
          <p:nvPr>
            <p:ph idx="1"/>
          </p:nvPr>
        </p:nvSpPr>
        <p:spPr>
          <a:xfrm>
            <a:off x="925286" y="1240971"/>
            <a:ext cx="11266712" cy="5617028"/>
          </a:xfrm>
        </p:spPr>
        <p:txBody>
          <a:bodyPr/>
          <a:lstStyle/>
          <a:p>
            <a:pPr marL="0" indent="0">
              <a:buNone/>
            </a:pPr>
            <a:r>
              <a:rPr lang="da-DK" b="1" dirty="0"/>
              <a:t>Etiske overvejelser </a:t>
            </a:r>
            <a:r>
              <a:rPr lang="da-DK" dirty="0"/>
              <a:t>(i nutid/ fremtid)</a:t>
            </a:r>
          </a:p>
          <a:p>
            <a:pPr lvl="0"/>
            <a:r>
              <a:rPr lang="da-DK" dirty="0"/>
              <a:t>Informeret samtykke</a:t>
            </a:r>
          </a:p>
          <a:p>
            <a:pPr lvl="0"/>
            <a:r>
              <a:rPr lang="da-DK" dirty="0"/>
              <a:t>Anonymisering</a:t>
            </a:r>
          </a:p>
          <a:p>
            <a:pPr lvl="0"/>
            <a:r>
              <a:rPr lang="da-DK" dirty="0"/>
              <a:t>Håndtering af følsomme oplysninger</a:t>
            </a:r>
          </a:p>
          <a:p>
            <a:pPr lvl="0"/>
            <a:r>
              <a:rPr lang="da-DK" dirty="0"/>
              <a:t>Forskerens rolle og bias</a:t>
            </a:r>
          </a:p>
          <a:p>
            <a:pPr marL="0" indent="0">
              <a:buNone/>
            </a:pPr>
            <a:r>
              <a:rPr lang="da-DK" b="1" dirty="0"/>
              <a:t>Kvalitetskriterier</a:t>
            </a:r>
          </a:p>
          <a:p>
            <a:pPr lvl="0"/>
            <a:r>
              <a:rPr lang="da-DK" dirty="0"/>
              <a:t>Validitet: Hvordan sikrer du, at du undersøger det, du siger?</a:t>
            </a:r>
          </a:p>
          <a:p>
            <a:pPr lvl="0"/>
            <a:r>
              <a:rPr lang="da-DK" dirty="0"/>
              <a:t>Reliabilitet: Hvordan sikrer du konsistens i data og analyse?</a:t>
            </a:r>
          </a:p>
          <a:p>
            <a:pPr lvl="0"/>
            <a:r>
              <a:rPr lang="da-DK" dirty="0"/>
              <a:t>Generaliserbarhed / overførbarhed (afhængigt af metode)</a:t>
            </a:r>
          </a:p>
          <a:p>
            <a:r>
              <a:rPr lang="da-DK" dirty="0"/>
              <a:t>Triangulering, transparens, refleksivitet</a:t>
            </a:r>
          </a:p>
        </p:txBody>
      </p:sp>
      <p:sp>
        <p:nvSpPr>
          <p:cNvPr id="8" name="Tekstfelt 7">
            <a:extLst>
              <a:ext uri="{FF2B5EF4-FFF2-40B4-BE49-F238E27FC236}">
                <a16:creationId xmlns:a16="http://schemas.microsoft.com/office/drawing/2014/main" id="{0382BC53-83F8-2A08-0A5F-084AB2EA31A8}"/>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93354117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ACD1C71-E229-4A86-9167-295F541ADAA7}"/>
              </a:ext>
            </a:extLst>
          </p:cNvPr>
          <p:cNvSpPr>
            <a:spLocks noGrp="1"/>
          </p:cNvSpPr>
          <p:nvPr>
            <p:ph type="ctrTitle"/>
          </p:nvPr>
        </p:nvSpPr>
        <p:spPr/>
        <p:txBody>
          <a:bodyPr>
            <a:normAutofit fontScale="90000"/>
          </a:bodyPr>
          <a:lstStyle/>
          <a:p>
            <a:r>
              <a:rPr lang="da-DK" dirty="0">
                <a:solidFill>
                  <a:srgbClr val="002060"/>
                </a:solidFill>
              </a:rPr>
              <a:t>Metodebogen til undersøgelse af organisationer </a:t>
            </a:r>
            <a:br>
              <a:rPr lang="da-DK" dirty="0">
                <a:solidFill>
                  <a:srgbClr val="002060"/>
                </a:solidFill>
              </a:rPr>
            </a:br>
            <a:r>
              <a:rPr lang="da-DK" sz="3600" dirty="0">
                <a:solidFill>
                  <a:srgbClr val="002060"/>
                </a:solidFill>
              </a:rPr>
              <a:t>Projektskrivning fra ide til eksamen</a:t>
            </a:r>
            <a:endParaRPr lang="da-DK" dirty="0"/>
          </a:p>
        </p:txBody>
      </p:sp>
      <p:sp>
        <p:nvSpPr>
          <p:cNvPr id="5" name="Undertitel 4">
            <a:extLst>
              <a:ext uri="{FF2B5EF4-FFF2-40B4-BE49-F238E27FC236}">
                <a16:creationId xmlns:a16="http://schemas.microsoft.com/office/drawing/2014/main" id="{4BCDB503-7C3E-DA93-F593-7F3146851F5D}"/>
              </a:ext>
            </a:extLst>
          </p:cNvPr>
          <p:cNvSpPr>
            <a:spLocks noGrp="1"/>
          </p:cNvSpPr>
          <p:nvPr>
            <p:ph type="subTitle" idx="1"/>
          </p:nvPr>
        </p:nvSpPr>
        <p:spPr/>
        <p:txBody>
          <a:bodyPr/>
          <a:lstStyle/>
          <a:p>
            <a:endParaRPr lang="da-DK" dirty="0"/>
          </a:p>
          <a:p>
            <a:r>
              <a:rPr lang="da-DK" dirty="0" err="1"/>
              <a:t>www.hotcoffee.dk</a:t>
            </a:r>
            <a:endParaRPr lang="da-DK" dirty="0"/>
          </a:p>
          <a:p>
            <a:r>
              <a:rPr lang="da-DK"/>
              <a:t>- en case</a:t>
            </a:r>
            <a:endParaRPr lang="da-DK" dirty="0"/>
          </a:p>
        </p:txBody>
      </p:sp>
    </p:spTree>
    <p:extLst>
      <p:ext uri="{BB962C8B-B14F-4D97-AF65-F5344CB8AC3E}">
        <p14:creationId xmlns:p14="http://schemas.microsoft.com/office/powerpoint/2010/main" val="2752604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AF498-BFE9-2FD7-B356-15C7D822E5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F08B150-DE9A-5D56-2F76-9496AF4BF32F}"/>
              </a:ext>
            </a:extLst>
          </p:cNvPr>
          <p:cNvSpPr>
            <a:spLocks noGrp="1"/>
          </p:cNvSpPr>
          <p:nvPr>
            <p:ph type="title"/>
          </p:nvPr>
        </p:nvSpPr>
        <p:spPr>
          <a:xfrm>
            <a:off x="0" y="0"/>
            <a:ext cx="12192000" cy="859971"/>
          </a:xfrm>
          <a:solidFill>
            <a:schemeClr val="tx2">
              <a:lumMod val="40000"/>
              <a:lumOff val="60000"/>
            </a:schemeClr>
          </a:solidFill>
        </p:spPr>
        <p:txBody>
          <a:bodyPr>
            <a:normAutofit fontScale="90000"/>
          </a:bodyPr>
          <a:lstStyle/>
          <a:p>
            <a:br>
              <a:rPr lang="da-DK" sz="4000" dirty="0">
                <a:latin typeface="+mn-lt"/>
              </a:rPr>
            </a:br>
            <a:r>
              <a:rPr lang="da-DK" sz="4000" dirty="0">
                <a:solidFill>
                  <a:schemeClr val="accent6">
                    <a:lumMod val="75000"/>
                  </a:schemeClr>
                </a:solidFill>
                <a:latin typeface="+mn-lt"/>
              </a:rPr>
              <a:t>   </a:t>
            </a:r>
            <a:br>
              <a:rPr lang="da-DK" sz="4000" dirty="0">
                <a:solidFill>
                  <a:schemeClr val="accent6">
                    <a:lumMod val="75000"/>
                  </a:schemeClr>
                </a:solidFill>
                <a:latin typeface="+mn-lt"/>
              </a:rPr>
            </a:br>
            <a:r>
              <a:rPr lang="da-DK" sz="4000" dirty="0">
                <a:solidFill>
                  <a:srgbClr val="002060"/>
                </a:solidFill>
                <a:latin typeface="+mn-lt"/>
              </a:rPr>
              <a:t>Hvad indeholder et metodekapitel? V </a:t>
            </a:r>
            <a:r>
              <a:rPr lang="da-DK" sz="2700" dirty="0">
                <a:solidFill>
                  <a:srgbClr val="002060"/>
                </a:solidFill>
                <a:latin typeface="+mn-lt"/>
              </a:rPr>
              <a:t>(ikke nødvendigvis i denne rækkefølge)</a:t>
            </a:r>
            <a:br>
              <a:rPr lang="da-DK" sz="2700" dirty="0">
                <a:solidFill>
                  <a:srgbClr val="002060"/>
                </a:solidFill>
                <a:latin typeface="+mn-lt"/>
              </a:rPr>
            </a:br>
            <a:br>
              <a:rPr lang="da-DK" sz="4000" dirty="0">
                <a:solidFill>
                  <a:srgbClr val="002060"/>
                </a:solidFill>
                <a:latin typeface="+mn-lt"/>
              </a:rPr>
            </a:br>
            <a:endParaRPr lang="da-DK" sz="4000" dirty="0">
              <a:solidFill>
                <a:srgbClr val="002060"/>
              </a:solidFill>
              <a:latin typeface="+mn-lt"/>
            </a:endParaRPr>
          </a:p>
        </p:txBody>
      </p:sp>
      <p:sp>
        <p:nvSpPr>
          <p:cNvPr id="3" name="Pladsholder til indhold 2">
            <a:extLst>
              <a:ext uri="{FF2B5EF4-FFF2-40B4-BE49-F238E27FC236}">
                <a16:creationId xmlns:a16="http://schemas.microsoft.com/office/drawing/2014/main" id="{7620D15C-3440-51A2-ADF6-8375772DA356}"/>
              </a:ext>
            </a:extLst>
          </p:cNvPr>
          <p:cNvSpPr>
            <a:spLocks noGrp="1"/>
          </p:cNvSpPr>
          <p:nvPr>
            <p:ph idx="1"/>
          </p:nvPr>
        </p:nvSpPr>
        <p:spPr>
          <a:xfrm>
            <a:off x="892629" y="1121229"/>
            <a:ext cx="11299369" cy="5736770"/>
          </a:xfrm>
        </p:spPr>
        <p:txBody>
          <a:bodyPr>
            <a:normAutofit lnSpcReduction="10000"/>
          </a:bodyPr>
          <a:lstStyle/>
          <a:p>
            <a:pPr marL="0" indent="0">
              <a:buNone/>
            </a:pPr>
            <a:r>
              <a:rPr lang="da-DK" b="1" dirty="0"/>
              <a:t>Metodekritik </a:t>
            </a:r>
            <a:r>
              <a:rPr lang="da-DK" dirty="0"/>
              <a:t>(skrives i datid, nutid, fremtid)</a:t>
            </a:r>
            <a:endParaRPr lang="da-DK" b="1" dirty="0"/>
          </a:p>
          <a:p>
            <a:pPr lvl="0"/>
            <a:r>
              <a:rPr lang="da-DK" dirty="0"/>
              <a:t>Styrker og svagheder ved dine valg</a:t>
            </a:r>
          </a:p>
          <a:p>
            <a:pPr lvl="0"/>
            <a:r>
              <a:rPr lang="da-DK" dirty="0"/>
              <a:t>Hvad kunne være gjort anderledes</a:t>
            </a:r>
          </a:p>
          <a:p>
            <a:pPr lvl="0"/>
            <a:r>
              <a:rPr lang="da-DK" dirty="0"/>
              <a:t>Hvordan begrænsninger kan/ vil/ har påvirket resultaterne</a:t>
            </a:r>
          </a:p>
          <a:p>
            <a:pPr marL="0" lvl="0" indent="0">
              <a:buNone/>
            </a:pPr>
            <a:endParaRPr lang="da-DK" dirty="0"/>
          </a:p>
          <a:p>
            <a:pPr marL="0" lvl="0" indent="0">
              <a:buNone/>
            </a:pPr>
            <a:r>
              <a:rPr lang="da-DK" b="1" dirty="0"/>
              <a:t>Løbende referencer til bilag fx:</a:t>
            </a:r>
          </a:p>
          <a:p>
            <a:pPr lvl="0"/>
            <a:r>
              <a:rPr lang="da-DK" dirty="0"/>
              <a:t>Interviewguide + spørgeguide</a:t>
            </a:r>
          </a:p>
          <a:p>
            <a:pPr lvl="0"/>
            <a:r>
              <a:rPr lang="da-DK" dirty="0"/>
              <a:t>Observationsguide</a:t>
            </a:r>
          </a:p>
          <a:p>
            <a:pPr lvl="0"/>
            <a:r>
              <a:rPr lang="da-DK" dirty="0"/>
              <a:t>Fokusgruppeguide</a:t>
            </a:r>
          </a:p>
          <a:p>
            <a:pPr lvl="0"/>
            <a:r>
              <a:rPr lang="da-DK" dirty="0"/>
              <a:t>Datakildetræ</a:t>
            </a:r>
          </a:p>
          <a:p>
            <a:pPr lvl="0"/>
            <a:r>
              <a:rPr lang="da-DK" dirty="0"/>
              <a:t>Dokumentanalyser</a:t>
            </a:r>
          </a:p>
          <a:p>
            <a:pPr lvl="0"/>
            <a:r>
              <a:rPr lang="da-DK" dirty="0"/>
              <a:t>Kodebog</a:t>
            </a:r>
          </a:p>
          <a:p>
            <a:pPr marL="0" lvl="0" indent="0">
              <a:buNone/>
            </a:pPr>
            <a:endParaRPr lang="da-DK" dirty="0"/>
          </a:p>
          <a:p>
            <a:pPr marL="0" indent="0">
              <a:buNone/>
            </a:pPr>
            <a:endParaRPr lang="da-DK" dirty="0"/>
          </a:p>
        </p:txBody>
      </p:sp>
      <p:sp>
        <p:nvSpPr>
          <p:cNvPr id="8" name="Tekstfelt 7">
            <a:extLst>
              <a:ext uri="{FF2B5EF4-FFF2-40B4-BE49-F238E27FC236}">
                <a16:creationId xmlns:a16="http://schemas.microsoft.com/office/drawing/2014/main" id="{5201A1BA-B33C-8199-21AD-1FD8FBC4BB4F}"/>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837002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1C1805-3616-41CF-BED3-F4C3225291FE}"/>
              </a:ext>
            </a:extLst>
          </p:cNvPr>
          <p:cNvSpPr>
            <a:spLocks noGrp="1"/>
          </p:cNvSpPr>
          <p:nvPr>
            <p:ph type="title"/>
          </p:nvPr>
        </p:nvSpPr>
        <p:spPr>
          <a:xfrm>
            <a:off x="0" y="0"/>
            <a:ext cx="12192000" cy="828675"/>
          </a:xfrm>
          <a:solidFill>
            <a:schemeClr val="tx2">
              <a:lumMod val="40000"/>
              <a:lumOff val="60000"/>
            </a:schemeClr>
          </a:solidFill>
        </p:spPr>
        <p:txBody>
          <a:bodyPr>
            <a:normAutofit/>
          </a:bodyPr>
          <a:lstStyle/>
          <a:p>
            <a:r>
              <a:rPr lang="da-DK" sz="4000" dirty="0">
                <a:solidFill>
                  <a:srgbClr val="002060"/>
                </a:solidFill>
                <a:latin typeface="+mn-lt"/>
              </a:rPr>
              <a:t>   </a:t>
            </a:r>
            <a:r>
              <a:rPr lang="da-DK" sz="3600" dirty="0">
                <a:solidFill>
                  <a:srgbClr val="002060"/>
                </a:solidFill>
                <a:latin typeface="+mn-lt"/>
              </a:rPr>
              <a:t>Afgrænsning – og altid med en forklaring</a:t>
            </a:r>
          </a:p>
        </p:txBody>
      </p:sp>
      <p:sp>
        <p:nvSpPr>
          <p:cNvPr id="3" name="Pladsholder til indhold 2">
            <a:extLst>
              <a:ext uri="{FF2B5EF4-FFF2-40B4-BE49-F238E27FC236}">
                <a16:creationId xmlns:a16="http://schemas.microsoft.com/office/drawing/2014/main" id="{C5606867-C271-455B-A5FF-A57CDFCC275A}"/>
              </a:ext>
            </a:extLst>
          </p:cNvPr>
          <p:cNvSpPr>
            <a:spLocks noGrp="1"/>
          </p:cNvSpPr>
          <p:nvPr>
            <p:ph idx="1"/>
          </p:nvPr>
        </p:nvSpPr>
        <p:spPr>
          <a:xfrm>
            <a:off x="0" y="971551"/>
            <a:ext cx="12192000" cy="6252210"/>
          </a:xfrm>
        </p:spPr>
        <p:txBody>
          <a:bodyPr>
            <a:normAutofit fontScale="77500" lnSpcReduction="20000"/>
          </a:bodyPr>
          <a:lstStyle/>
          <a:p>
            <a:pPr marL="0" indent="0">
              <a:buNone/>
            </a:pPr>
            <a:r>
              <a:rPr lang="da-DK" dirty="0"/>
              <a:t>Fungerer på dansk både som afgrænsning og tilgrænsning/ internationalt alene som afgrænsning</a:t>
            </a:r>
          </a:p>
          <a:p>
            <a:r>
              <a:rPr lang="da-DK" dirty="0"/>
              <a:t>Tid og ressourcer skal disponeres ift. omfanget af opgave/ projekt. Et studie eller en undersøgelse kan ikke tage udgangspunkt i en hel virksomhed, i et helt land eller i alle områder indenfor valgte emne, og for at konklusionen kan stå skarpt baseret på reel evidens, er en afgrænsning næsten altid nødvendig enten indbygget i problemformuleringen eller umiddelbart efterfulgt af en forklaring: </a:t>
            </a:r>
          </a:p>
          <a:p>
            <a:r>
              <a:rPr lang="da-DK" dirty="0"/>
              <a:t>Afhænger af hvor specifik problemformuleringen er: Åben problemformulering = stærk afgrænsning og omvendt</a:t>
            </a:r>
          </a:p>
          <a:p>
            <a:r>
              <a:rPr lang="da-DK" dirty="0"/>
              <a:t>Geografisk til et land, område, lokalitet, en afdeling</a:t>
            </a:r>
          </a:p>
          <a:p>
            <a:r>
              <a:rPr lang="da-DK" dirty="0"/>
              <a:t>Tid/ periode undersøgelsen og dermed evidens vil inkludere/ dække</a:t>
            </a:r>
          </a:p>
          <a:p>
            <a:r>
              <a:rPr lang="da-DK" dirty="0"/>
              <a:t>Præcisering af forståelse af et begreb i problemformuleringen; evt. en definition af et ord eller en person, der omhandles</a:t>
            </a:r>
          </a:p>
          <a:p>
            <a:r>
              <a:rPr lang="da-DK" dirty="0"/>
              <a:t>Teoriafgrænsning ex. kun fokus på delområder af teorien</a:t>
            </a:r>
          </a:p>
          <a:p>
            <a:r>
              <a:rPr lang="da-DK" dirty="0"/>
              <a:t>Fagområdeafgrænsning – specificerer det</a:t>
            </a:r>
          </a:p>
          <a:p>
            <a:r>
              <a:rPr lang="da-DK" dirty="0"/>
              <a:t>Metode afgrænsning ex. til dataindsamlingen ex: ift. antal respondenter, til områder, til sekundær data </a:t>
            </a:r>
          </a:p>
          <a:p>
            <a:r>
              <a:rPr lang="da-DK" dirty="0"/>
              <a:t>Hvad kunne der blive undersøgt, som ville styrke konklusionen, men som prioriteres udeladt pga. xxx</a:t>
            </a:r>
          </a:p>
          <a:p>
            <a:r>
              <a:rPr lang="da-DK" dirty="0"/>
              <a:t>OBS: Jeres begrænsning af tid er ALDRIG en mulig undskyldning - det er ringe prioritering og udstilles ikke direkte</a:t>
            </a:r>
          </a:p>
          <a:p>
            <a:pPr marL="0" indent="0">
              <a:buNone/>
            </a:pPr>
            <a:r>
              <a:rPr lang="da-DK" dirty="0"/>
              <a:t>Afgrænsningen vil ofte vokse i takt med at opgavebesvarelsen skrives.</a:t>
            </a:r>
          </a:p>
        </p:txBody>
      </p:sp>
      <p:sp>
        <p:nvSpPr>
          <p:cNvPr id="6" name="Tekstfelt 5">
            <a:extLst>
              <a:ext uri="{FF2B5EF4-FFF2-40B4-BE49-F238E27FC236}">
                <a16:creationId xmlns:a16="http://schemas.microsoft.com/office/drawing/2014/main" id="{BCDC6DB4-4170-2A09-06AC-09E9D95C3C07}"/>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59400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E1D304-605C-4DC9-AF9A-9C475971F602}"/>
              </a:ext>
            </a:extLst>
          </p:cNvPr>
          <p:cNvSpPr>
            <a:spLocks noGrp="1"/>
          </p:cNvSpPr>
          <p:nvPr>
            <p:ph type="title"/>
          </p:nvPr>
        </p:nvSpPr>
        <p:spPr>
          <a:xfrm>
            <a:off x="-81280" y="-1"/>
            <a:ext cx="12354560" cy="900114"/>
          </a:xfrm>
          <a:solidFill>
            <a:schemeClr val="tx2">
              <a:lumMod val="40000"/>
              <a:lumOff val="60000"/>
            </a:schemeClr>
          </a:solidFill>
        </p:spPr>
        <p:txBody>
          <a:bodyPr>
            <a:noAutofit/>
          </a:bodyPr>
          <a:lstStyle/>
          <a:p>
            <a:r>
              <a:rPr lang="da-DK" sz="2900" dirty="0">
                <a:solidFill>
                  <a:srgbClr val="002060"/>
                </a:solidFill>
                <a:latin typeface="+mn-lt"/>
              </a:rPr>
              <a:t>Metodekritik - altid med en forklaring og konsekvens for projektets konklusion I</a:t>
            </a:r>
          </a:p>
        </p:txBody>
      </p:sp>
      <p:sp>
        <p:nvSpPr>
          <p:cNvPr id="3" name="Pladsholder til indhold 2">
            <a:extLst>
              <a:ext uri="{FF2B5EF4-FFF2-40B4-BE49-F238E27FC236}">
                <a16:creationId xmlns:a16="http://schemas.microsoft.com/office/drawing/2014/main" id="{7F9BDFE2-4DE3-4235-BA1B-4B40458CD2C5}"/>
              </a:ext>
            </a:extLst>
          </p:cNvPr>
          <p:cNvSpPr>
            <a:spLocks noGrp="1"/>
          </p:cNvSpPr>
          <p:nvPr>
            <p:ph idx="1"/>
          </p:nvPr>
        </p:nvSpPr>
        <p:spPr>
          <a:xfrm>
            <a:off x="0" y="1032046"/>
            <a:ext cx="12192000" cy="5825954"/>
          </a:xfrm>
        </p:spPr>
        <p:txBody>
          <a:bodyPr>
            <a:normAutofit fontScale="32500" lnSpcReduction="20000"/>
          </a:bodyPr>
          <a:lstStyle/>
          <a:p>
            <a:pPr marL="0" indent="0">
              <a:buNone/>
            </a:pPr>
            <a:r>
              <a:rPr lang="da-DK" sz="8600" b="1" dirty="0"/>
              <a:t>Hvor optræder Metodekritik? </a:t>
            </a:r>
          </a:p>
          <a:p>
            <a:r>
              <a:rPr lang="da-DK" sz="8600" dirty="0"/>
              <a:t>I metodekapitlet</a:t>
            </a:r>
          </a:p>
          <a:p>
            <a:r>
              <a:rPr lang="da-DK" sz="8600" dirty="0"/>
              <a:t>I teorikapitlet ved præsentation af teori</a:t>
            </a:r>
          </a:p>
          <a:p>
            <a:r>
              <a:rPr lang="da-DK" sz="8600" dirty="0"/>
              <a:t>I diskussionskapitlet, hvor metoder og alle data vurderes kritisk</a:t>
            </a:r>
          </a:p>
          <a:p>
            <a:pPr marL="0" indent="0">
              <a:buNone/>
            </a:pPr>
            <a:r>
              <a:rPr lang="da-DK" sz="8600" b="1" dirty="0"/>
              <a:t>Kritik af primære data f.eks.</a:t>
            </a:r>
          </a:p>
          <a:p>
            <a:r>
              <a:rPr lang="da-DK" sz="8600" dirty="0"/>
              <a:t>Spørgeskema ikke et repræsentativt udsnit: Vi har forsøgt x; dette begrænser generaliserbarheden</a:t>
            </a:r>
          </a:p>
          <a:p>
            <a:r>
              <a:rPr lang="da-DK" sz="8600" dirty="0"/>
              <a:t>For få besvarelser: Vi burde have indhentet y; konklusioner bliver mindre robuste</a:t>
            </a:r>
          </a:p>
          <a:p>
            <a:r>
              <a:rPr lang="da-DK" sz="8600" dirty="0"/>
              <a:t>Interviewpersonen mangler fuldt overblik over z: Det kan påvirke vurderingen af v. </a:t>
            </a:r>
          </a:p>
          <a:p>
            <a:r>
              <a:rPr lang="da-DK" sz="8600" dirty="0"/>
              <a:t>Kvalitativ respondent er bekendt af teammedlem: Risiko for bias; udsagn vurderes dog stadig gyldige </a:t>
            </a:r>
            <a:r>
              <a:rPr lang="da-DK" sz="8600" dirty="0" err="1"/>
              <a:t>pga</a:t>
            </a:r>
            <a:r>
              <a:rPr lang="da-DK" sz="8600" dirty="0"/>
              <a:t>…</a:t>
            </a:r>
          </a:p>
          <a:p>
            <a:r>
              <a:rPr lang="da-DK" sz="8600" dirty="0"/>
              <a:t>Virksomhedsbesøg ikke muligt: Manglende observationer giver begrænsninger i forståelsen af y</a:t>
            </a:r>
          </a:p>
          <a:p>
            <a:pPr marL="0" indent="0">
              <a:buNone/>
            </a:pPr>
            <a:endParaRPr lang="da-DK" sz="8600" dirty="0"/>
          </a:p>
          <a:p>
            <a:endParaRPr lang="da-DK" dirty="0"/>
          </a:p>
          <a:p>
            <a:endParaRPr lang="da-DK" dirty="0"/>
          </a:p>
          <a:p>
            <a:pPr marL="0" indent="0">
              <a:buNone/>
            </a:pPr>
            <a:endParaRPr lang="da-DK" dirty="0"/>
          </a:p>
        </p:txBody>
      </p:sp>
      <p:sp>
        <p:nvSpPr>
          <p:cNvPr id="6" name="Tekstfelt 5">
            <a:extLst>
              <a:ext uri="{FF2B5EF4-FFF2-40B4-BE49-F238E27FC236}">
                <a16:creationId xmlns:a16="http://schemas.microsoft.com/office/drawing/2014/main" id="{227D7F2F-3456-A698-8E78-325C185A7BEB}"/>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689844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E7F2C-A529-BBB5-D8EF-79D65291AC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BBD3B28-44CE-D563-5F87-AB32B1F17565}"/>
              </a:ext>
            </a:extLst>
          </p:cNvPr>
          <p:cNvSpPr>
            <a:spLocks noGrp="1"/>
          </p:cNvSpPr>
          <p:nvPr>
            <p:ph type="title"/>
          </p:nvPr>
        </p:nvSpPr>
        <p:spPr>
          <a:xfrm>
            <a:off x="-81280" y="-1"/>
            <a:ext cx="12354560" cy="928689"/>
          </a:xfrm>
          <a:solidFill>
            <a:schemeClr val="tx2">
              <a:lumMod val="40000"/>
              <a:lumOff val="60000"/>
            </a:schemeClr>
          </a:solidFill>
        </p:spPr>
        <p:txBody>
          <a:bodyPr>
            <a:normAutofit/>
          </a:bodyPr>
          <a:lstStyle/>
          <a:p>
            <a:r>
              <a:rPr lang="da-DK" sz="2900" dirty="0">
                <a:solidFill>
                  <a:srgbClr val="002060"/>
                </a:solidFill>
                <a:latin typeface="+mn-lt"/>
              </a:rPr>
              <a:t>Metodekritik - altid med en forklaring og konsekvens for projektets konklusion II</a:t>
            </a:r>
          </a:p>
        </p:txBody>
      </p:sp>
      <p:sp>
        <p:nvSpPr>
          <p:cNvPr id="3" name="Pladsholder til indhold 2">
            <a:extLst>
              <a:ext uri="{FF2B5EF4-FFF2-40B4-BE49-F238E27FC236}">
                <a16:creationId xmlns:a16="http://schemas.microsoft.com/office/drawing/2014/main" id="{74E5EAF8-9F27-2440-C2F1-2E4761058706}"/>
              </a:ext>
            </a:extLst>
          </p:cNvPr>
          <p:cNvSpPr>
            <a:spLocks noGrp="1"/>
          </p:cNvSpPr>
          <p:nvPr>
            <p:ph idx="1"/>
          </p:nvPr>
        </p:nvSpPr>
        <p:spPr>
          <a:xfrm>
            <a:off x="347344" y="1360659"/>
            <a:ext cx="11147970" cy="4789770"/>
          </a:xfrm>
        </p:spPr>
        <p:txBody>
          <a:bodyPr>
            <a:normAutofit fontScale="77500" lnSpcReduction="20000"/>
          </a:bodyPr>
          <a:lstStyle/>
          <a:p>
            <a:pPr marL="0" indent="0">
              <a:buNone/>
            </a:pPr>
            <a:r>
              <a:rPr lang="da-DK" sz="3600" b="1" dirty="0"/>
              <a:t>Kritik af sekundære data f.eks.</a:t>
            </a:r>
          </a:p>
          <a:p>
            <a:r>
              <a:rPr lang="da-DK" sz="3600" dirty="0"/>
              <a:t>Manglende adgang til interne informationer/ rapporter: Analysen bygger på eksterne kilder, hvilket kan give blinde vinkler</a:t>
            </a:r>
          </a:p>
          <a:p>
            <a:r>
              <a:rPr lang="da-DK" sz="3600" dirty="0"/>
              <a:t>Artikel dækker kun dele af problemstillingen: Suppleres af artikel 2 medtages; perspektiverne er dog ikke helt sammenlignelige </a:t>
            </a:r>
            <a:r>
              <a:rPr lang="da-DK" sz="3600" dirty="0" err="1"/>
              <a:t>pga</a:t>
            </a:r>
            <a:r>
              <a:rPr lang="da-DK" sz="3600" dirty="0"/>
              <a:t> x </a:t>
            </a:r>
          </a:p>
          <a:p>
            <a:r>
              <a:rPr lang="da-DK" sz="3600" dirty="0"/>
              <a:t>Kritik af artiklers hjemmel og belæg eller indbydes </a:t>
            </a:r>
            <a:r>
              <a:rPr lang="da-DK" sz="3600" dirty="0" err="1"/>
              <a:t>kompabilitet</a:t>
            </a:r>
            <a:r>
              <a:rPr lang="da-DK" sz="3600" dirty="0"/>
              <a:t>: Kilderne varierer i kvalitet og teoretisk ståsted</a:t>
            </a:r>
          </a:p>
          <a:p>
            <a:pPr marL="0" indent="0">
              <a:buNone/>
            </a:pPr>
            <a:r>
              <a:rPr lang="da-DK" sz="3600" b="1" dirty="0"/>
              <a:t>Metodeforbehold</a:t>
            </a:r>
          </a:p>
          <a:p>
            <a:pPr lvl="0"/>
            <a:r>
              <a:rPr lang="da-DK" sz="3600" dirty="0"/>
              <a:t>Begrænset datagrundlag: Fx 4 observationer af 4 forskellige cases; usikkert om fund kan overføres til andre brancher.</a:t>
            </a:r>
          </a:p>
          <a:p>
            <a:pPr lvl="0"/>
            <a:r>
              <a:rPr lang="da-DK" sz="3600" dirty="0"/>
              <a:t>Reliabilitet og validitet: Overvej om metoden måler det, den skal (validitet), og om den ville give samme resultat igen (reliabilitet)</a:t>
            </a:r>
          </a:p>
          <a:p>
            <a:pPr marL="0" indent="0">
              <a:buNone/>
            </a:pPr>
            <a:endParaRPr lang="da-DK" dirty="0"/>
          </a:p>
          <a:p>
            <a:endParaRPr lang="da-DK" dirty="0"/>
          </a:p>
          <a:p>
            <a:endParaRPr lang="da-DK" dirty="0"/>
          </a:p>
          <a:p>
            <a:pPr marL="0" indent="0">
              <a:buNone/>
            </a:pPr>
            <a:endParaRPr lang="da-DK" dirty="0"/>
          </a:p>
        </p:txBody>
      </p:sp>
      <p:sp>
        <p:nvSpPr>
          <p:cNvPr id="6" name="Tekstfelt 5">
            <a:extLst>
              <a:ext uri="{FF2B5EF4-FFF2-40B4-BE49-F238E27FC236}">
                <a16:creationId xmlns:a16="http://schemas.microsoft.com/office/drawing/2014/main" id="{A4984C51-6FBC-9C5D-8B11-4206DAE032D1}"/>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633036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8F47C-6818-A90A-720F-741095C73EF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FBDAD6D-C932-E2DB-A190-E4A875FF4621}"/>
              </a:ext>
            </a:extLst>
          </p:cNvPr>
          <p:cNvSpPr>
            <a:spLocks noGrp="1"/>
          </p:cNvSpPr>
          <p:nvPr>
            <p:ph type="title"/>
          </p:nvPr>
        </p:nvSpPr>
        <p:spPr>
          <a:xfrm>
            <a:off x="0" y="0"/>
            <a:ext cx="12192000" cy="1317523"/>
          </a:xfrm>
          <a:solidFill>
            <a:schemeClr val="tx2">
              <a:lumMod val="40000"/>
              <a:lumOff val="60000"/>
            </a:schemeClr>
          </a:solidFill>
        </p:spPr>
        <p:txBody>
          <a:bodyPr/>
          <a:lstStyle/>
          <a:p>
            <a:r>
              <a:rPr lang="da-DK" dirty="0">
                <a:solidFill>
                  <a:srgbClr val="002060"/>
                </a:solidFill>
              </a:rPr>
              <a:t> </a:t>
            </a:r>
            <a:r>
              <a:rPr lang="da-DK" sz="3600" dirty="0">
                <a:solidFill>
                  <a:srgbClr val="002060"/>
                </a:solidFill>
              </a:rPr>
              <a:t>At arbejde akademisk: Akademiske Projektopgavetyper</a:t>
            </a:r>
          </a:p>
        </p:txBody>
      </p:sp>
      <p:sp>
        <p:nvSpPr>
          <p:cNvPr id="3" name="Pladsholder til indhold 2">
            <a:extLst>
              <a:ext uri="{FF2B5EF4-FFF2-40B4-BE49-F238E27FC236}">
                <a16:creationId xmlns:a16="http://schemas.microsoft.com/office/drawing/2014/main" id="{897DF9A9-5598-B71F-3296-1A82852A4842}"/>
              </a:ext>
            </a:extLst>
          </p:cNvPr>
          <p:cNvSpPr>
            <a:spLocks noGrp="1"/>
          </p:cNvSpPr>
          <p:nvPr>
            <p:ph idx="1"/>
          </p:nvPr>
        </p:nvSpPr>
        <p:spPr>
          <a:xfrm>
            <a:off x="0" y="1985304"/>
            <a:ext cx="12192000" cy="5657849"/>
          </a:xfrm>
        </p:spPr>
        <p:txBody>
          <a:bodyPr>
            <a:normAutofit/>
          </a:bodyPr>
          <a:lstStyle/>
          <a:p>
            <a:r>
              <a:rPr lang="da-DK" sz="3000" b="1" dirty="0"/>
              <a:t>Den praktiske projektopgave</a:t>
            </a:r>
            <a:r>
              <a:rPr lang="da-DK" sz="3000" dirty="0"/>
              <a:t> Fokuserer på indsamling, bearbejdning og fortolkning af data</a:t>
            </a:r>
          </a:p>
          <a:p>
            <a:r>
              <a:rPr lang="da-DK" sz="3000" b="1" dirty="0"/>
              <a:t>Den teoretiske projektopgave</a:t>
            </a:r>
            <a:r>
              <a:rPr lang="da-DK" sz="3000" dirty="0"/>
              <a:t> Tager udgangspunkt i teori for at udvikle, afprøve eller nuancere begreber</a:t>
            </a:r>
          </a:p>
          <a:p>
            <a:r>
              <a:rPr lang="da-DK" sz="3000" b="1" dirty="0"/>
              <a:t>Den dobbeltteoretiske projektopgave</a:t>
            </a:r>
            <a:r>
              <a:rPr lang="da-DK" sz="3000" dirty="0"/>
              <a:t> Sammenligner to teorier for at afdække forskelle, styrker og analytiske muligheder</a:t>
            </a:r>
          </a:p>
          <a:p>
            <a:r>
              <a:rPr lang="da-DK" sz="3000" b="1" dirty="0"/>
              <a:t>Den </a:t>
            </a:r>
            <a:r>
              <a:rPr lang="da-DK" sz="3000" b="1" dirty="0" err="1"/>
              <a:t>problemorienterende</a:t>
            </a:r>
            <a:r>
              <a:rPr lang="da-DK" sz="3000" b="1" dirty="0"/>
              <a:t> projektopgave</a:t>
            </a:r>
            <a:r>
              <a:rPr lang="da-DK" sz="3000" dirty="0"/>
              <a:t> Udspringer af en undring eller et konkret problem stillet af en </a:t>
            </a:r>
            <a:r>
              <a:rPr lang="da-DK" sz="3000" dirty="0" err="1"/>
              <a:t>caseorganisation</a:t>
            </a:r>
            <a:endParaRPr lang="da-DK" sz="3000" dirty="0"/>
          </a:p>
          <a:p>
            <a:pPr marL="0" indent="0">
              <a:buNone/>
            </a:pPr>
            <a:endParaRPr lang="da-DK" dirty="0"/>
          </a:p>
        </p:txBody>
      </p:sp>
      <p:sp>
        <p:nvSpPr>
          <p:cNvPr id="5" name="Tekstfelt 4">
            <a:extLst>
              <a:ext uri="{FF2B5EF4-FFF2-40B4-BE49-F238E27FC236}">
                <a16:creationId xmlns:a16="http://schemas.microsoft.com/office/drawing/2014/main" id="{7182EDC6-5892-E7DC-ECD2-AEDDB31F7AA7}"/>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545608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6345D6-477D-22A5-7D60-EE1FFB13CBA3}"/>
              </a:ext>
            </a:extLst>
          </p:cNvPr>
          <p:cNvSpPr>
            <a:spLocks noGrp="1"/>
          </p:cNvSpPr>
          <p:nvPr>
            <p:ph type="title"/>
          </p:nvPr>
        </p:nvSpPr>
        <p:spPr>
          <a:xfrm>
            <a:off x="0" y="1"/>
            <a:ext cx="12192000" cy="1071562"/>
          </a:xfrm>
          <a:solidFill>
            <a:schemeClr val="tx2">
              <a:lumMod val="40000"/>
              <a:lumOff val="60000"/>
            </a:schemeClr>
          </a:solidFill>
        </p:spPr>
        <p:txBody>
          <a:bodyPr/>
          <a:lstStyle/>
          <a:p>
            <a:r>
              <a:rPr lang="da-DK" dirty="0">
                <a:solidFill>
                  <a:srgbClr val="002060"/>
                </a:solidFill>
              </a:rPr>
              <a:t> </a:t>
            </a:r>
            <a:r>
              <a:rPr lang="da-DK" sz="3600" dirty="0">
                <a:solidFill>
                  <a:srgbClr val="002060"/>
                </a:solidFill>
              </a:rPr>
              <a:t>Akademisk Arbejde - flere dimensioner</a:t>
            </a:r>
          </a:p>
        </p:txBody>
      </p:sp>
      <p:sp>
        <p:nvSpPr>
          <p:cNvPr id="3" name="Pladsholder til indhold 2">
            <a:extLst>
              <a:ext uri="{FF2B5EF4-FFF2-40B4-BE49-F238E27FC236}">
                <a16:creationId xmlns:a16="http://schemas.microsoft.com/office/drawing/2014/main" id="{C04B224E-6405-A5BE-762B-4D6ECF59C43D}"/>
              </a:ext>
            </a:extLst>
          </p:cNvPr>
          <p:cNvSpPr>
            <a:spLocks noGrp="1"/>
          </p:cNvSpPr>
          <p:nvPr>
            <p:ph idx="1"/>
          </p:nvPr>
        </p:nvSpPr>
        <p:spPr>
          <a:xfrm>
            <a:off x="206829" y="1341665"/>
            <a:ext cx="12192000" cy="5657849"/>
          </a:xfrm>
        </p:spPr>
        <p:txBody>
          <a:bodyPr>
            <a:normAutofit fontScale="92500" lnSpcReduction="20000"/>
          </a:bodyPr>
          <a:lstStyle/>
          <a:p>
            <a:pPr marL="0" indent="0">
              <a:buNone/>
            </a:pPr>
            <a:r>
              <a:rPr lang="da-DK" dirty="0"/>
              <a:t>1. </a:t>
            </a:r>
            <a:r>
              <a:rPr lang="da-DK" b="1" dirty="0"/>
              <a:t>Hvordan man argumenterer – underbygget af dokumentation</a:t>
            </a:r>
          </a:p>
          <a:p>
            <a:pPr lvl="1"/>
            <a:r>
              <a:rPr lang="da-DK" dirty="0"/>
              <a:t>Argumenter skal hvile på belæg, ikke holdninger</a:t>
            </a:r>
          </a:p>
          <a:p>
            <a:pPr lvl="1"/>
            <a:r>
              <a:rPr lang="da-DK" dirty="0"/>
              <a:t>Kilder skal være relevante, tilstrækkelige og korrekt anvendt</a:t>
            </a:r>
          </a:p>
          <a:p>
            <a:pPr lvl="1"/>
            <a:r>
              <a:rPr lang="da-DK" dirty="0"/>
              <a:t>Sammenhæng mellem data → analyse → konklusion</a:t>
            </a:r>
          </a:p>
          <a:p>
            <a:pPr marL="0" indent="0">
              <a:buNone/>
            </a:pPr>
            <a:r>
              <a:rPr lang="da-DK" b="1" dirty="0"/>
              <a:t>2. Hvordan man erkender viden og praksis</a:t>
            </a:r>
          </a:p>
          <a:p>
            <a:pPr lvl="1"/>
            <a:r>
              <a:rPr lang="da-DK" dirty="0"/>
              <a:t>At undre sig: stille spørgsmål til det selvfølgelige</a:t>
            </a:r>
          </a:p>
          <a:p>
            <a:pPr lvl="1"/>
            <a:r>
              <a:rPr lang="da-DK" dirty="0"/>
              <a:t>Refleksion: tænke over egne valg, perspektiver og begrænsninger</a:t>
            </a:r>
          </a:p>
          <a:p>
            <a:pPr lvl="1"/>
            <a:r>
              <a:rPr lang="da-DK" dirty="0"/>
              <a:t>Problematisering: identificere dilemmaer, mangler og alternative forklaringer</a:t>
            </a:r>
          </a:p>
          <a:p>
            <a:pPr marL="0" indent="0">
              <a:buNone/>
            </a:pPr>
            <a:r>
              <a:rPr lang="da-DK" b="1" dirty="0"/>
              <a:t>3. Hvordan man agerer korrekt – etik</a:t>
            </a:r>
          </a:p>
          <a:p>
            <a:pPr lvl="1"/>
            <a:r>
              <a:rPr lang="da-DK" dirty="0"/>
              <a:t>Redelighed i dataindsamling og kildebrug</a:t>
            </a:r>
          </a:p>
          <a:p>
            <a:pPr lvl="1"/>
            <a:r>
              <a:rPr lang="da-DK" dirty="0"/>
              <a:t>Transparens om metodevalg og begrænsninger</a:t>
            </a:r>
          </a:p>
          <a:p>
            <a:pPr lvl="1"/>
            <a:r>
              <a:rPr lang="da-DK" dirty="0"/>
              <a:t>Respekt for deltagere, organisationer og fortrolige oplysninger</a:t>
            </a:r>
          </a:p>
          <a:p>
            <a:pPr marL="0" indent="0">
              <a:buNone/>
            </a:pPr>
            <a:r>
              <a:rPr lang="da-DK" b="1" dirty="0"/>
              <a:t>4. Hvilket sprog man anvender</a:t>
            </a:r>
          </a:p>
          <a:p>
            <a:pPr lvl="1"/>
            <a:r>
              <a:rPr lang="da-DK" dirty="0"/>
              <a:t>Præcist, neutralt og fagligt sprog</a:t>
            </a:r>
          </a:p>
          <a:p>
            <a:pPr lvl="1"/>
            <a:r>
              <a:rPr lang="da-DK" dirty="0"/>
              <a:t>Klar struktur og tydelige begreber</a:t>
            </a:r>
          </a:p>
          <a:p>
            <a:pPr lvl="1"/>
            <a:r>
              <a:rPr lang="da-DK" dirty="0"/>
              <a:t>Undgå værdiladede formuleringer og </a:t>
            </a:r>
            <a:r>
              <a:rPr lang="da-DK" dirty="0" err="1"/>
              <a:t>uunderbyggede</a:t>
            </a:r>
            <a:r>
              <a:rPr lang="da-DK" dirty="0"/>
              <a:t> påstande</a:t>
            </a:r>
          </a:p>
          <a:p>
            <a:pPr marL="0" indent="0">
              <a:buNone/>
            </a:pPr>
            <a:endParaRPr lang="da-DK" dirty="0"/>
          </a:p>
        </p:txBody>
      </p:sp>
      <p:sp>
        <p:nvSpPr>
          <p:cNvPr id="5" name="Tekstfelt 4">
            <a:extLst>
              <a:ext uri="{FF2B5EF4-FFF2-40B4-BE49-F238E27FC236}">
                <a16:creationId xmlns:a16="http://schemas.microsoft.com/office/drawing/2014/main" id="{67636F15-C6AC-0D6C-C622-123180870B24}"/>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08945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39AD2A-B99D-4170-832A-764E6FC2290D}"/>
              </a:ext>
            </a:extLst>
          </p:cNvPr>
          <p:cNvSpPr>
            <a:spLocks noGrp="1"/>
          </p:cNvSpPr>
          <p:nvPr>
            <p:ph type="title"/>
          </p:nvPr>
        </p:nvSpPr>
        <p:spPr>
          <a:xfrm>
            <a:off x="0" y="18255"/>
            <a:ext cx="12192000" cy="1325563"/>
          </a:xfrm>
          <a:solidFill>
            <a:schemeClr val="tx2">
              <a:lumMod val="40000"/>
              <a:lumOff val="60000"/>
            </a:schemeClr>
          </a:solidFill>
        </p:spPr>
        <p:txBody>
          <a:bodyPr/>
          <a:lstStyle/>
          <a:p>
            <a:r>
              <a:rPr lang="da-DK" dirty="0">
                <a:solidFill>
                  <a:schemeClr val="bg1"/>
                </a:solidFill>
                <a:latin typeface="+mn-lt"/>
              </a:rPr>
              <a:t>   </a:t>
            </a:r>
            <a:r>
              <a:rPr lang="da-DK" sz="3600" dirty="0">
                <a:solidFill>
                  <a:srgbClr val="002060"/>
                </a:solidFill>
                <a:latin typeface="+mn-lt"/>
              </a:rPr>
              <a:t>Kritisk tilgang: At Problematisere</a:t>
            </a:r>
          </a:p>
        </p:txBody>
      </p:sp>
      <p:sp>
        <p:nvSpPr>
          <p:cNvPr id="3" name="Pladsholder til indhold 2">
            <a:extLst>
              <a:ext uri="{FF2B5EF4-FFF2-40B4-BE49-F238E27FC236}">
                <a16:creationId xmlns:a16="http://schemas.microsoft.com/office/drawing/2014/main" id="{426EBAF8-8E5F-4061-8C97-C00A217EC85A}"/>
              </a:ext>
            </a:extLst>
          </p:cNvPr>
          <p:cNvSpPr>
            <a:spLocks noGrp="1"/>
          </p:cNvSpPr>
          <p:nvPr>
            <p:ph idx="1"/>
          </p:nvPr>
        </p:nvSpPr>
        <p:spPr>
          <a:xfrm>
            <a:off x="323850" y="1646749"/>
            <a:ext cx="11544300" cy="4872037"/>
          </a:xfrm>
        </p:spPr>
        <p:txBody>
          <a:bodyPr>
            <a:normAutofit lnSpcReduction="10000"/>
          </a:bodyPr>
          <a:lstStyle/>
          <a:p>
            <a:r>
              <a:rPr lang="da-DK" dirty="0"/>
              <a:t>At sætte spørgsmålstegn ved</a:t>
            </a:r>
          </a:p>
          <a:p>
            <a:r>
              <a:rPr lang="da-DK" dirty="0"/>
              <a:t>Få et dybere perspektiv på emnet</a:t>
            </a:r>
          </a:p>
          <a:p>
            <a:r>
              <a:rPr lang="da-DK" dirty="0"/>
              <a:t>At gøre noget til et problem uden andre har tænkt over det</a:t>
            </a:r>
          </a:p>
          <a:p>
            <a:r>
              <a:rPr lang="da-DK" sz="2800" dirty="0"/>
              <a:t>At rejse nye spørgsmål/ ny viden, der kan forankres</a:t>
            </a:r>
          </a:p>
          <a:p>
            <a:endParaRPr lang="da-DK" dirty="0"/>
          </a:p>
          <a:p>
            <a:r>
              <a:rPr lang="da-DK" dirty="0"/>
              <a:t>På hvilken måde kan løsningen/ analysekonklusionerne være en udfordring? ”Hvordan kan løsningen blive et problem” (</a:t>
            </a:r>
            <a:r>
              <a:rPr lang="da-DK" b="0" i="0" dirty="0">
                <a:solidFill>
                  <a:srgbClr val="202124"/>
                </a:solidFill>
                <a:effectLst/>
              </a:rPr>
              <a:t>Foucault 1991)</a:t>
            </a:r>
          </a:p>
          <a:p>
            <a:pPr algn="l">
              <a:buFont typeface="Arial" panose="020B0604020202020204" pitchFamily="34" charset="0"/>
              <a:buChar char="•"/>
            </a:pPr>
            <a:r>
              <a:rPr lang="da-DK" dirty="0">
                <a:solidFill>
                  <a:srgbClr val="202124"/>
                </a:solidFill>
              </a:rPr>
              <a:t>Udvikle modargumenter til projektets konklusioner/ teser/ formodninger (</a:t>
            </a:r>
            <a:r>
              <a:rPr lang="da-DK" dirty="0" err="1">
                <a:solidFill>
                  <a:srgbClr val="202124"/>
                </a:solidFill>
              </a:rPr>
              <a:t>assumptions</a:t>
            </a:r>
            <a:r>
              <a:rPr lang="da-DK" dirty="0">
                <a:solidFill>
                  <a:srgbClr val="202124"/>
                </a:solidFill>
              </a:rPr>
              <a:t>) f.eks. naiv idealisering af respondentens erfaring/ opfattelse – måske lederen idealisering af ønskede ledelsesstil </a:t>
            </a:r>
            <a:r>
              <a:rPr lang="da-DK" sz="1400" dirty="0">
                <a:solidFill>
                  <a:srgbClr val="202124"/>
                </a:solidFill>
              </a:rPr>
              <a:t>(</a:t>
            </a:r>
            <a:r>
              <a:rPr lang="en-US" sz="1400" b="0" i="0" u="none" strike="noStrike" dirty="0">
                <a:solidFill>
                  <a:srgbClr val="006ACC"/>
                </a:solidFill>
                <a:effectLst/>
              </a:rPr>
              <a:t>Alvesson, M &amp; </a:t>
            </a:r>
            <a:r>
              <a:rPr lang="en-US" sz="1400" b="0" i="0" dirty="0">
                <a:solidFill>
                  <a:srgbClr val="006ACC"/>
                </a:solidFill>
                <a:effectLst/>
              </a:rPr>
              <a:t>Sandberg, J(2014) </a:t>
            </a:r>
            <a:r>
              <a:rPr lang="en-US" sz="1400" b="0" i="0" dirty="0">
                <a:solidFill>
                  <a:srgbClr val="006ACC"/>
                </a:solidFill>
                <a:effectLst/>
                <a:hlinkClick r:id="rId2"/>
              </a:rPr>
              <a:t>Constructing Research Questions: Doing Interesting Research</a:t>
            </a:r>
            <a:r>
              <a:rPr lang="en-US" sz="1400" b="0" i="0" dirty="0">
                <a:solidFill>
                  <a:srgbClr val="006ACC"/>
                </a:solidFill>
                <a:effectLst/>
              </a:rPr>
              <a:t> </a:t>
            </a:r>
            <a:r>
              <a:rPr lang="en-US" sz="1400" b="0" i="0" dirty="0" err="1">
                <a:solidFill>
                  <a:srgbClr val="006ACC"/>
                </a:solidFill>
                <a:effectLst/>
              </a:rPr>
              <a:t>kap</a:t>
            </a:r>
            <a:r>
              <a:rPr lang="en-US" sz="1400" b="0" i="0" dirty="0">
                <a:solidFill>
                  <a:srgbClr val="006ACC"/>
                </a:solidFill>
                <a:effectLst/>
              </a:rPr>
              <a:t>. 3,4)</a:t>
            </a:r>
            <a:endParaRPr lang="en-US" sz="1400" b="0" i="0" dirty="0">
              <a:solidFill>
                <a:srgbClr val="2E2E2E"/>
              </a:solidFill>
              <a:effectLst/>
            </a:endParaRPr>
          </a:p>
          <a:p>
            <a:endParaRPr lang="da-DK" dirty="0"/>
          </a:p>
        </p:txBody>
      </p:sp>
      <p:sp>
        <p:nvSpPr>
          <p:cNvPr id="6" name="Tekstfelt 5">
            <a:extLst>
              <a:ext uri="{FF2B5EF4-FFF2-40B4-BE49-F238E27FC236}">
                <a16:creationId xmlns:a16="http://schemas.microsoft.com/office/drawing/2014/main" id="{72DDF23F-EDD4-82A8-786B-0362BB565B2F}"/>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033551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38483-73F0-9714-E953-CEFDA02E2BB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0F4D412-7004-AA4D-4B0C-3B07ABC6FB9C}"/>
              </a:ext>
            </a:extLst>
          </p:cNvPr>
          <p:cNvSpPr>
            <a:spLocks noGrp="1"/>
          </p:cNvSpPr>
          <p:nvPr>
            <p:ph type="title"/>
          </p:nvPr>
        </p:nvSpPr>
        <p:spPr>
          <a:xfrm>
            <a:off x="0" y="18255"/>
            <a:ext cx="12192000" cy="1325563"/>
          </a:xfrm>
          <a:solidFill>
            <a:schemeClr val="tx2">
              <a:lumMod val="40000"/>
              <a:lumOff val="60000"/>
            </a:schemeClr>
          </a:solidFill>
        </p:spPr>
        <p:txBody>
          <a:bodyPr/>
          <a:lstStyle/>
          <a:p>
            <a:r>
              <a:rPr lang="da-DK" dirty="0">
                <a:solidFill>
                  <a:schemeClr val="bg1"/>
                </a:solidFill>
                <a:latin typeface="+mn-lt"/>
              </a:rPr>
              <a:t>   </a:t>
            </a:r>
            <a:r>
              <a:rPr lang="da-DK" sz="3600" dirty="0">
                <a:solidFill>
                  <a:srgbClr val="002060"/>
                </a:solidFill>
                <a:latin typeface="+mn-lt"/>
              </a:rPr>
              <a:t>Kritisk tilgang: At </a:t>
            </a:r>
            <a:r>
              <a:rPr lang="da-DK" sz="3600" dirty="0">
                <a:solidFill>
                  <a:srgbClr val="002060"/>
                </a:solidFill>
              </a:rPr>
              <a:t>p</a:t>
            </a:r>
            <a:r>
              <a:rPr lang="da-DK" sz="3600" dirty="0">
                <a:solidFill>
                  <a:srgbClr val="002060"/>
                </a:solidFill>
                <a:latin typeface="+mn-lt"/>
              </a:rPr>
              <a:t>roblematisere din egen rejse</a:t>
            </a:r>
          </a:p>
        </p:txBody>
      </p:sp>
      <p:sp>
        <p:nvSpPr>
          <p:cNvPr id="3" name="Pladsholder til indhold 2">
            <a:extLst>
              <a:ext uri="{FF2B5EF4-FFF2-40B4-BE49-F238E27FC236}">
                <a16:creationId xmlns:a16="http://schemas.microsoft.com/office/drawing/2014/main" id="{EF1CD571-29B3-133D-2644-47AEB7CBC336}"/>
              </a:ext>
            </a:extLst>
          </p:cNvPr>
          <p:cNvSpPr>
            <a:spLocks noGrp="1"/>
          </p:cNvSpPr>
          <p:nvPr>
            <p:ph idx="1"/>
          </p:nvPr>
        </p:nvSpPr>
        <p:spPr>
          <a:xfrm>
            <a:off x="241044" y="1646750"/>
            <a:ext cx="11544300" cy="4872037"/>
          </a:xfrm>
        </p:spPr>
        <p:txBody>
          <a:bodyPr>
            <a:normAutofit/>
          </a:bodyPr>
          <a:lstStyle/>
          <a:p>
            <a:pPr marL="0" indent="0">
              <a:buNone/>
            </a:pPr>
            <a:r>
              <a:rPr lang="da-DK" b="1" dirty="0"/>
              <a:t>At sætte spørgsmålstegn ved egen læringsproces </a:t>
            </a:r>
          </a:p>
          <a:p>
            <a:pPr lvl="1"/>
            <a:r>
              <a:rPr lang="da-DK" dirty="0"/>
              <a:t>Hvad har jeg lært</a:t>
            </a:r>
          </a:p>
          <a:p>
            <a:pPr lvl="1"/>
            <a:r>
              <a:rPr lang="da-DK" dirty="0"/>
              <a:t>Hvad kunne være gjort anderledes</a:t>
            </a:r>
          </a:p>
          <a:p>
            <a:pPr lvl="1"/>
            <a:r>
              <a:rPr lang="da-DK" dirty="0"/>
              <a:t>På hvilken måde er jeg troværdig i min argumentation</a:t>
            </a:r>
          </a:p>
          <a:p>
            <a:pPr lvl="1"/>
            <a:r>
              <a:rPr lang="da-DK" dirty="0"/>
              <a:t>Hvordan er jeg innovativ</a:t>
            </a:r>
          </a:p>
          <a:p>
            <a:pPr marL="0" indent="0">
              <a:buNone/>
            </a:pPr>
            <a:r>
              <a:rPr lang="da-DK" b="1" dirty="0"/>
              <a:t>Refleksion over egen læringsstrategi</a:t>
            </a:r>
          </a:p>
          <a:p>
            <a:pPr lvl="1"/>
            <a:r>
              <a:rPr lang="da-DK" dirty="0"/>
              <a:t>Hvordan passer informationen ind i min eksisterende videnbase</a:t>
            </a:r>
          </a:p>
          <a:p>
            <a:pPr lvl="1"/>
            <a:r>
              <a:rPr lang="da-DK" dirty="0"/>
              <a:t>Hvordan kan den anvendes i forskellige sammenhænge</a:t>
            </a:r>
          </a:p>
          <a:p>
            <a:pPr lvl="1"/>
            <a:r>
              <a:rPr lang="da-DK" dirty="0"/>
              <a:t>Hvilke læringsmetoder fungerer godt for mig</a:t>
            </a:r>
          </a:p>
          <a:p>
            <a:pPr lvl="1"/>
            <a:r>
              <a:rPr lang="da-DK" dirty="0"/>
              <a:t>Hvordan kan jeg forbedre min tidsstyring</a:t>
            </a:r>
          </a:p>
          <a:p>
            <a:pPr lvl="1"/>
            <a:r>
              <a:rPr lang="da-DK" dirty="0"/>
              <a:t>Hvordan bevarer jeg min akademiske integritet</a:t>
            </a:r>
          </a:p>
          <a:p>
            <a:endParaRPr lang="da-DK" dirty="0"/>
          </a:p>
          <a:p>
            <a:endParaRPr lang="da-DK" dirty="0"/>
          </a:p>
        </p:txBody>
      </p:sp>
      <p:sp>
        <p:nvSpPr>
          <p:cNvPr id="6" name="Tekstfelt 5">
            <a:extLst>
              <a:ext uri="{FF2B5EF4-FFF2-40B4-BE49-F238E27FC236}">
                <a16:creationId xmlns:a16="http://schemas.microsoft.com/office/drawing/2014/main" id="{A1DEC470-EA56-85A0-207F-F3135EC74374}"/>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349466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F2F67A-ACC9-5B7C-4215-795513244EFE}"/>
              </a:ext>
            </a:extLst>
          </p:cNvPr>
          <p:cNvSpPr>
            <a:spLocks noGrp="1"/>
          </p:cNvSpPr>
          <p:nvPr>
            <p:ph type="title"/>
          </p:nvPr>
        </p:nvSpPr>
        <p:spPr>
          <a:xfrm>
            <a:off x="0" y="1"/>
            <a:ext cx="12192000" cy="1297857"/>
          </a:xfrm>
          <a:solidFill>
            <a:schemeClr val="tx2">
              <a:lumMod val="40000"/>
              <a:lumOff val="60000"/>
            </a:schemeClr>
          </a:solidFill>
        </p:spPr>
        <p:txBody>
          <a:bodyPr/>
          <a:lstStyle/>
          <a:p>
            <a:r>
              <a:rPr lang="da-DK" dirty="0">
                <a:solidFill>
                  <a:srgbClr val="002060"/>
                </a:solidFill>
              </a:rPr>
              <a:t>  </a:t>
            </a:r>
            <a:r>
              <a:rPr lang="da-DK" sz="3600" dirty="0">
                <a:solidFill>
                  <a:srgbClr val="002060"/>
                </a:solidFill>
              </a:rPr>
              <a:t>Metode som grundlag for akademisk viden</a:t>
            </a:r>
          </a:p>
        </p:txBody>
      </p:sp>
      <p:sp>
        <p:nvSpPr>
          <p:cNvPr id="3" name="Pladsholder til indhold 2">
            <a:extLst>
              <a:ext uri="{FF2B5EF4-FFF2-40B4-BE49-F238E27FC236}">
                <a16:creationId xmlns:a16="http://schemas.microsoft.com/office/drawing/2014/main" id="{A792B851-387D-833F-C5CC-7146D6EA5B56}"/>
              </a:ext>
            </a:extLst>
          </p:cNvPr>
          <p:cNvSpPr>
            <a:spLocks noGrp="1"/>
          </p:cNvSpPr>
          <p:nvPr>
            <p:ph idx="1"/>
          </p:nvPr>
        </p:nvSpPr>
        <p:spPr>
          <a:xfrm>
            <a:off x="4970706" y="1780816"/>
            <a:ext cx="6919912" cy="4351338"/>
          </a:xfrm>
        </p:spPr>
        <p:txBody>
          <a:bodyPr>
            <a:normAutofit/>
          </a:bodyPr>
          <a:lstStyle/>
          <a:p>
            <a:r>
              <a:rPr lang="da-DK" dirty="0"/>
              <a:t>Metode er den sammenhængende kraft, der binder teori, data og analyse til et samlet fagligt greb. De tre elementer skal balancere hinanden og udvikles i et gensidigt samspil – ikke i en lineær rækkefølge.</a:t>
            </a:r>
          </a:p>
          <a:p>
            <a:r>
              <a:rPr lang="da-DK" dirty="0"/>
              <a:t>Metode er derfor både en ramme, en proces og en refleksiv praksis, hvor valg i ét område påvirker de andre.</a:t>
            </a:r>
          </a:p>
        </p:txBody>
      </p:sp>
      <p:pic>
        <p:nvPicPr>
          <p:cNvPr id="4" name="Billede 3">
            <a:extLst>
              <a:ext uri="{FF2B5EF4-FFF2-40B4-BE49-F238E27FC236}">
                <a16:creationId xmlns:a16="http://schemas.microsoft.com/office/drawing/2014/main" id="{141B17E3-3179-2F1B-3586-0EC6F0B4A6D6}"/>
              </a:ext>
            </a:extLst>
          </p:cNvPr>
          <p:cNvPicPr>
            <a:picLocks noChangeAspect="1"/>
          </p:cNvPicPr>
          <p:nvPr/>
        </p:nvPicPr>
        <p:blipFill>
          <a:blip r:embed="rId2"/>
          <a:stretch>
            <a:fillRect/>
          </a:stretch>
        </p:blipFill>
        <p:spPr>
          <a:xfrm>
            <a:off x="301382" y="1604087"/>
            <a:ext cx="4496883" cy="4170363"/>
          </a:xfrm>
          <a:prstGeom prst="rect">
            <a:avLst/>
          </a:prstGeom>
        </p:spPr>
      </p:pic>
      <p:sp>
        <p:nvSpPr>
          <p:cNvPr id="5" name="Tekstfelt 4">
            <a:extLst>
              <a:ext uri="{FF2B5EF4-FFF2-40B4-BE49-F238E27FC236}">
                <a16:creationId xmlns:a16="http://schemas.microsoft.com/office/drawing/2014/main" id="{87E1B595-F1F5-172E-0DE7-1529F2FDD8DA}"/>
              </a:ext>
            </a:extLst>
          </p:cNvPr>
          <p:cNvSpPr txBox="1"/>
          <p:nvPr/>
        </p:nvSpPr>
        <p:spPr>
          <a:xfrm>
            <a:off x="212152" y="6080680"/>
            <a:ext cx="4441409" cy="369332"/>
          </a:xfrm>
          <a:prstGeom prst="rect">
            <a:avLst/>
          </a:prstGeom>
          <a:noFill/>
        </p:spPr>
        <p:txBody>
          <a:bodyPr wrap="none" rtlCol="0">
            <a:spAutoFit/>
          </a:bodyPr>
          <a:lstStyle/>
          <a:p>
            <a:r>
              <a:rPr lang="da-DK" dirty="0"/>
              <a:t>Figur: Metodemodellen; ophav: Mikael Elkan </a:t>
            </a:r>
          </a:p>
        </p:txBody>
      </p:sp>
      <p:sp>
        <p:nvSpPr>
          <p:cNvPr id="7" name="Tekstfelt 6">
            <a:extLst>
              <a:ext uri="{FF2B5EF4-FFF2-40B4-BE49-F238E27FC236}">
                <a16:creationId xmlns:a16="http://schemas.microsoft.com/office/drawing/2014/main" id="{054C4FBD-C23D-9829-52D1-C0E119D68945}"/>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936920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1F3809-E1CD-E1E1-0BE8-F1A0790585C3}"/>
              </a:ext>
            </a:extLst>
          </p:cNvPr>
          <p:cNvSpPr>
            <a:spLocks noGrp="1"/>
          </p:cNvSpPr>
          <p:nvPr>
            <p:ph type="title"/>
          </p:nvPr>
        </p:nvSpPr>
        <p:spPr>
          <a:xfrm>
            <a:off x="0" y="316"/>
            <a:ext cx="12192000" cy="899797"/>
          </a:xfrm>
          <a:solidFill>
            <a:schemeClr val="tx2">
              <a:lumMod val="40000"/>
              <a:lumOff val="60000"/>
            </a:schemeClr>
          </a:solidFill>
        </p:spPr>
        <p:txBody>
          <a:bodyPr>
            <a:normAutofit/>
          </a:bodyPr>
          <a:lstStyle/>
          <a:p>
            <a:r>
              <a:rPr lang="da-DK" sz="4000" dirty="0">
                <a:solidFill>
                  <a:srgbClr val="002060"/>
                </a:solidFill>
              </a:rPr>
              <a:t>  </a:t>
            </a:r>
            <a:r>
              <a:rPr lang="da-DK" sz="3600" dirty="0">
                <a:solidFill>
                  <a:srgbClr val="002060"/>
                </a:solidFill>
                <a:latin typeface="+mn-lt"/>
              </a:rPr>
              <a:t>Akademisk Redelighed</a:t>
            </a:r>
          </a:p>
        </p:txBody>
      </p:sp>
      <p:sp>
        <p:nvSpPr>
          <p:cNvPr id="3" name="Pladsholder til indhold 2">
            <a:extLst>
              <a:ext uri="{FF2B5EF4-FFF2-40B4-BE49-F238E27FC236}">
                <a16:creationId xmlns:a16="http://schemas.microsoft.com/office/drawing/2014/main" id="{EC0CD3DD-64AB-EF92-4E34-2237D5ABA071}"/>
              </a:ext>
            </a:extLst>
          </p:cNvPr>
          <p:cNvSpPr>
            <a:spLocks noGrp="1"/>
          </p:cNvSpPr>
          <p:nvPr>
            <p:ph idx="1"/>
          </p:nvPr>
        </p:nvSpPr>
        <p:spPr>
          <a:xfrm>
            <a:off x="63500" y="1006232"/>
            <a:ext cx="12252326" cy="6194668"/>
          </a:xfrm>
        </p:spPr>
        <p:txBody>
          <a:bodyPr>
            <a:normAutofit fontScale="92500" lnSpcReduction="10000"/>
          </a:bodyPr>
          <a:lstStyle/>
          <a:p>
            <a:pPr marL="0" indent="0">
              <a:buNone/>
            </a:pPr>
            <a:r>
              <a:rPr lang="da-DK" b="1" dirty="0"/>
              <a:t>1. Dokumentér, hvor viden kommer fra</a:t>
            </a:r>
          </a:p>
          <a:p>
            <a:pPr lvl="1"/>
            <a:r>
              <a:rPr lang="da-DK" dirty="0"/>
              <a:t>Læseren skal kunne stole på vores arbejde</a:t>
            </a:r>
          </a:p>
          <a:p>
            <a:pPr lvl="1"/>
            <a:r>
              <a:rPr lang="da-DK" dirty="0"/>
              <a:t>Vi må ikke rette i data, udelade uønskede resultater eller opfinde dem</a:t>
            </a:r>
          </a:p>
          <a:p>
            <a:pPr lvl="1"/>
            <a:r>
              <a:rPr lang="da-DK" dirty="0"/>
              <a:t>Vi må ikke bruge egne eller andres resultater uden kildeangivelse</a:t>
            </a:r>
          </a:p>
          <a:p>
            <a:pPr marL="0" indent="0">
              <a:buNone/>
            </a:pPr>
            <a:r>
              <a:rPr lang="da-DK" b="1" dirty="0"/>
              <a:t>2. APA‑style skaber gennemsigtighed</a:t>
            </a:r>
          </a:p>
          <a:p>
            <a:pPr lvl="1"/>
            <a:r>
              <a:rPr lang="da-DK" dirty="0"/>
              <a:t>Viser hvilke resultater der er vores egne, og hvilke der bygger på andre</a:t>
            </a:r>
          </a:p>
          <a:p>
            <a:pPr lvl="1"/>
            <a:r>
              <a:rPr lang="da-DK" dirty="0"/>
              <a:t>Anerkender andres forskning og viser, at vi kender feltets litteratur</a:t>
            </a:r>
          </a:p>
          <a:p>
            <a:pPr lvl="1"/>
            <a:r>
              <a:rPr lang="da-DK" dirty="0"/>
              <a:t>Skaber struktur og troværdighed omkring vores argumentation</a:t>
            </a:r>
          </a:p>
          <a:p>
            <a:pPr marL="0" indent="0">
              <a:buNone/>
            </a:pPr>
            <a:r>
              <a:rPr lang="da-DK" b="1" dirty="0"/>
              <a:t>3. Redelighed i metodevejen</a:t>
            </a:r>
          </a:p>
          <a:p>
            <a:pPr lvl="1"/>
            <a:r>
              <a:rPr lang="da-DK" dirty="0"/>
              <a:t>Akademisk redelighed kræver gennemsigtighed hele vejen til resultatet</a:t>
            </a:r>
          </a:p>
          <a:p>
            <a:pPr lvl="1"/>
            <a:r>
              <a:rPr lang="da-DK" dirty="0"/>
              <a:t>Metoden skal være planlagt på forhånd – ikke opfundet bagudrettet</a:t>
            </a:r>
          </a:p>
          <a:p>
            <a:pPr lvl="1"/>
            <a:r>
              <a:rPr lang="da-DK" dirty="0"/>
              <a:t>Justeres metoden undervejs, skal det forklares grundigt</a:t>
            </a:r>
          </a:p>
          <a:p>
            <a:pPr lvl="1"/>
            <a:r>
              <a:rPr lang="da-DK" dirty="0"/>
              <a:t>Ændringer viser præcision, faglighed og redelighed</a:t>
            </a:r>
          </a:p>
          <a:p>
            <a:pPr marL="0" indent="0">
              <a:buNone/>
            </a:pPr>
            <a:r>
              <a:rPr lang="da-DK" b="1" dirty="0"/>
              <a:t>4. Forskning er ikke forudsigelig</a:t>
            </a:r>
          </a:p>
          <a:p>
            <a:pPr lvl="1"/>
            <a:r>
              <a:rPr lang="da-DK" dirty="0"/>
              <a:t>Hvis vi på forhånd kendte den præcise vej til konklusionen, var det ikke forskning – men allerede erkendt viden</a:t>
            </a:r>
          </a:p>
        </p:txBody>
      </p:sp>
      <p:sp>
        <p:nvSpPr>
          <p:cNvPr id="6" name="Tekstfelt 5">
            <a:extLst>
              <a:ext uri="{FF2B5EF4-FFF2-40B4-BE49-F238E27FC236}">
                <a16:creationId xmlns:a16="http://schemas.microsoft.com/office/drawing/2014/main" id="{4DD4B28D-E6C6-EF07-3ED1-54C52E340062}"/>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465423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0816E-04E8-B99F-557D-2FB6C1C3919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B2C8E1-6FA0-60BB-8E87-48193AF45EAF}"/>
              </a:ext>
            </a:extLst>
          </p:cNvPr>
          <p:cNvSpPr>
            <a:spLocks noGrp="1"/>
          </p:cNvSpPr>
          <p:nvPr>
            <p:ph type="title"/>
          </p:nvPr>
        </p:nvSpPr>
        <p:spPr>
          <a:xfrm>
            <a:off x="0" y="316"/>
            <a:ext cx="12192000" cy="1228716"/>
          </a:xfrm>
          <a:solidFill>
            <a:schemeClr val="tx2">
              <a:lumMod val="40000"/>
              <a:lumOff val="60000"/>
            </a:schemeClr>
          </a:solidFill>
        </p:spPr>
        <p:txBody>
          <a:bodyPr>
            <a:normAutofit/>
          </a:bodyPr>
          <a:lstStyle/>
          <a:p>
            <a:r>
              <a:rPr lang="da-DK" sz="4000" dirty="0">
                <a:solidFill>
                  <a:srgbClr val="002060"/>
                </a:solidFill>
              </a:rPr>
              <a:t>  </a:t>
            </a:r>
            <a:r>
              <a:rPr lang="da-DK" sz="3600" dirty="0">
                <a:solidFill>
                  <a:srgbClr val="002060"/>
                </a:solidFill>
                <a:latin typeface="+mn-lt"/>
              </a:rPr>
              <a:t>Etik</a:t>
            </a:r>
          </a:p>
        </p:txBody>
      </p:sp>
      <p:sp>
        <p:nvSpPr>
          <p:cNvPr id="3" name="Pladsholder til indhold 2">
            <a:extLst>
              <a:ext uri="{FF2B5EF4-FFF2-40B4-BE49-F238E27FC236}">
                <a16:creationId xmlns:a16="http://schemas.microsoft.com/office/drawing/2014/main" id="{F017B055-28E5-F027-BDE2-65451BBC0EDB}"/>
              </a:ext>
            </a:extLst>
          </p:cNvPr>
          <p:cNvSpPr>
            <a:spLocks noGrp="1"/>
          </p:cNvSpPr>
          <p:nvPr>
            <p:ph idx="1"/>
          </p:nvPr>
        </p:nvSpPr>
        <p:spPr>
          <a:xfrm>
            <a:off x="0" y="1573892"/>
            <a:ext cx="12252326" cy="6194668"/>
          </a:xfrm>
        </p:spPr>
        <p:txBody>
          <a:bodyPr>
            <a:normAutofit/>
          </a:bodyPr>
          <a:lstStyle/>
          <a:p>
            <a:pPr>
              <a:lnSpc>
                <a:spcPct val="80000"/>
              </a:lnSpc>
            </a:pPr>
            <a:r>
              <a:rPr lang="da-DK" b="1" dirty="0"/>
              <a:t> </a:t>
            </a:r>
            <a:r>
              <a:rPr lang="da-DK" dirty="0">
                <a:cs typeface="Arial" pitchFamily="34" charset="0"/>
              </a:rPr>
              <a:t>Etik stammer fra græsk ”</a:t>
            </a:r>
            <a:r>
              <a:rPr lang="da-DK" dirty="0" err="1">
                <a:cs typeface="Arial" pitchFamily="34" charset="0"/>
              </a:rPr>
              <a:t>Ethos</a:t>
            </a:r>
            <a:r>
              <a:rPr lang="da-DK" dirty="0">
                <a:cs typeface="Arial" pitchFamily="34" charset="0"/>
              </a:rPr>
              <a:t>” og betyder sæd, vane, skik, og leder til refleksioner over moral og værdier, som er i spil i daglig praksis</a:t>
            </a:r>
          </a:p>
          <a:p>
            <a:pPr>
              <a:lnSpc>
                <a:spcPct val="80000"/>
              </a:lnSpc>
            </a:pPr>
            <a:r>
              <a:rPr lang="da-DK" dirty="0">
                <a:cs typeface="Arial" pitchFamily="34" charset="0"/>
              </a:rPr>
              <a:t>Angår d</a:t>
            </a:r>
            <a:r>
              <a:rPr lang="da-DK" dirty="0"/>
              <a:t>en grad af tillid i udviser andre og selv bliver vist dvs. </a:t>
            </a:r>
            <a:r>
              <a:rPr lang="da-DK" dirty="0">
                <a:cs typeface="Arial" pitchFamily="34" charset="0"/>
              </a:rPr>
              <a:t>hvordan vi bør forholde os til hinanden i dagligdagen, hvordan vores menneskesyn og indre målesnore bør være, hvordan vi er retfærdige</a:t>
            </a:r>
          </a:p>
          <a:p>
            <a:r>
              <a:rPr lang="da-DK" dirty="0">
                <a:cs typeface="Arial" pitchFamily="34" charset="0"/>
              </a:rPr>
              <a:t>At skabe forpligtelse i forhold til nogle faglige og mellemmenneskelige værdier og måder, hvorpå vi vælger at udføre opgaver på </a:t>
            </a:r>
          </a:p>
          <a:p>
            <a:r>
              <a:rPr lang="da-DK" dirty="0">
                <a:cs typeface="Arial" pitchFamily="34" charset="0"/>
              </a:rPr>
              <a:t>Er et magt- regel- og indbyrdes afhængighedsforhold, hvor vi med samtykke har</a:t>
            </a:r>
            <a:r>
              <a:rPr lang="da-DK" altLang="da-DK" dirty="0"/>
              <a:t> "lovhjemmel” og "legitimt formål”</a:t>
            </a:r>
          </a:p>
          <a:p>
            <a:pPr marL="0" indent="0">
              <a:buNone/>
            </a:pPr>
            <a:endParaRPr lang="da-DK" altLang="da-DK" dirty="0"/>
          </a:p>
        </p:txBody>
      </p:sp>
      <p:sp>
        <p:nvSpPr>
          <p:cNvPr id="6" name="Tekstfelt 5">
            <a:extLst>
              <a:ext uri="{FF2B5EF4-FFF2-40B4-BE49-F238E27FC236}">
                <a16:creationId xmlns:a16="http://schemas.microsoft.com/office/drawing/2014/main" id="{E57827F0-D814-489C-5DF8-B22D9A4E7DFD}"/>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741235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DDDDD-6298-93F8-70E7-5F4627CE25A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F5E71D4-AC61-F1E7-284C-AD461E9131E2}"/>
              </a:ext>
            </a:extLst>
          </p:cNvPr>
          <p:cNvSpPr>
            <a:spLocks noGrp="1"/>
          </p:cNvSpPr>
          <p:nvPr>
            <p:ph type="title"/>
          </p:nvPr>
        </p:nvSpPr>
        <p:spPr>
          <a:xfrm>
            <a:off x="0" y="316"/>
            <a:ext cx="12192000" cy="666349"/>
          </a:xfrm>
          <a:solidFill>
            <a:schemeClr val="tx2">
              <a:lumMod val="40000"/>
              <a:lumOff val="60000"/>
            </a:schemeClr>
          </a:solidFill>
        </p:spPr>
        <p:txBody>
          <a:bodyPr>
            <a:normAutofit/>
          </a:bodyPr>
          <a:lstStyle/>
          <a:p>
            <a:r>
              <a:rPr lang="da-DK" sz="4000" dirty="0">
                <a:solidFill>
                  <a:srgbClr val="002060"/>
                </a:solidFill>
              </a:rPr>
              <a:t>  </a:t>
            </a:r>
            <a:r>
              <a:rPr lang="da-DK" sz="3600" dirty="0">
                <a:solidFill>
                  <a:srgbClr val="002060"/>
                </a:solidFill>
                <a:latin typeface="+mn-lt"/>
              </a:rPr>
              <a:t>Etik i projektet</a:t>
            </a:r>
          </a:p>
        </p:txBody>
      </p:sp>
      <p:sp>
        <p:nvSpPr>
          <p:cNvPr id="3" name="Pladsholder til indhold 2">
            <a:extLst>
              <a:ext uri="{FF2B5EF4-FFF2-40B4-BE49-F238E27FC236}">
                <a16:creationId xmlns:a16="http://schemas.microsoft.com/office/drawing/2014/main" id="{786B963A-DF64-DDB6-B3CC-EDD115FA2622}"/>
              </a:ext>
            </a:extLst>
          </p:cNvPr>
          <p:cNvSpPr>
            <a:spLocks noGrp="1"/>
          </p:cNvSpPr>
          <p:nvPr>
            <p:ph idx="1"/>
          </p:nvPr>
        </p:nvSpPr>
        <p:spPr>
          <a:xfrm>
            <a:off x="63500" y="906220"/>
            <a:ext cx="12252326" cy="6194668"/>
          </a:xfrm>
        </p:spPr>
        <p:txBody>
          <a:bodyPr>
            <a:normAutofit fontScale="92500" lnSpcReduction="10000"/>
          </a:bodyPr>
          <a:lstStyle/>
          <a:p>
            <a:r>
              <a:rPr lang="da-DK" b="1" dirty="0"/>
              <a:t> </a:t>
            </a:r>
            <a:r>
              <a:rPr lang="da-DK" altLang="da-DK" dirty="0"/>
              <a:t>At I fremstår med integritet og udviser et ægte ønske om at finde ny viden</a:t>
            </a:r>
          </a:p>
          <a:p>
            <a:r>
              <a:rPr lang="da-DK" altLang="da-DK" dirty="0"/>
              <a:t>Diskretion ift. sensitive oplysninger fra virksomheden</a:t>
            </a:r>
          </a:p>
          <a:p>
            <a:r>
              <a:rPr lang="da-DK" altLang="da-DK" dirty="0"/>
              <a:t>Virksomheden skal kende jeres formål med opgaven og have oplyst, hvordan deres oplysninger fremstilles og til hvem (teamet, eksaminator og censor)</a:t>
            </a:r>
          </a:p>
          <a:p>
            <a:r>
              <a:rPr lang="da-DK" altLang="da-DK" dirty="0"/>
              <a:t>Interview personer kan hvis nødvendigt anonymiseres (virker dog mere troværdigt som kilde, hvis de ikke er)</a:t>
            </a:r>
          </a:p>
          <a:p>
            <a:r>
              <a:rPr lang="da-DK" altLang="da-DK" dirty="0"/>
              <a:t>Interviewpersoner kan hvis nødvendigt få det transskriberede interview til gennemsyn </a:t>
            </a:r>
          </a:p>
          <a:p>
            <a:r>
              <a:rPr lang="da-DK" altLang="da-DK" dirty="0"/>
              <a:t>Opbevaringen af primær data, der kan identificeres med navn skal slettes, når eksamen er bestået – f.eks. Lydbånd</a:t>
            </a:r>
          </a:p>
          <a:p>
            <a:r>
              <a:rPr lang="da-DK" altLang="da-DK" dirty="0"/>
              <a:t>I undlader at tale med uvedkommende om sensitive og personlige oplysninger</a:t>
            </a:r>
          </a:p>
          <a:p>
            <a:r>
              <a:rPr lang="da-DK" dirty="0"/>
              <a:t>At I sørger for en ligelig fordeling af alder &amp; han/ hunkøn (undtaget hvis speciel undersøgelse der bygger på et køn) og undlader etnisk diskrimination</a:t>
            </a:r>
          </a:p>
          <a:p>
            <a:r>
              <a:rPr lang="da-DK" dirty="0"/>
              <a:t>Hvis der er børn under 18 år, at I indhenter forældrenes tilladelse</a:t>
            </a:r>
          </a:p>
          <a:p>
            <a:r>
              <a:rPr lang="da-DK" dirty="0"/>
              <a:t>At I sikrer egen og medvirkendes sikkerhed</a:t>
            </a:r>
          </a:p>
          <a:p>
            <a:pPr marL="0" indent="0">
              <a:buNone/>
            </a:pPr>
            <a:endParaRPr lang="da-DK" altLang="da-DK" dirty="0"/>
          </a:p>
        </p:txBody>
      </p:sp>
      <p:sp>
        <p:nvSpPr>
          <p:cNvPr id="6" name="Tekstfelt 5">
            <a:extLst>
              <a:ext uri="{FF2B5EF4-FFF2-40B4-BE49-F238E27FC236}">
                <a16:creationId xmlns:a16="http://schemas.microsoft.com/office/drawing/2014/main" id="{620960BE-2CB5-1D8D-1D11-A7FC9AE9B796}"/>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
        <p:nvSpPr>
          <p:cNvPr id="4" name="Tekstfelt 3">
            <a:extLst>
              <a:ext uri="{FF2B5EF4-FFF2-40B4-BE49-F238E27FC236}">
                <a16:creationId xmlns:a16="http://schemas.microsoft.com/office/drawing/2014/main" id="{CC282BDA-A5ED-BB76-9894-56CA5F85AB7C}"/>
              </a:ext>
            </a:extLst>
          </p:cNvPr>
          <p:cNvSpPr txBox="1"/>
          <p:nvPr/>
        </p:nvSpPr>
        <p:spPr>
          <a:xfrm>
            <a:off x="63500" y="6534834"/>
            <a:ext cx="5847113" cy="646331"/>
          </a:xfrm>
          <a:prstGeom prst="rect">
            <a:avLst/>
          </a:prstGeom>
          <a:noFill/>
        </p:spPr>
        <p:txBody>
          <a:bodyPr wrap="none" rtlCol="0">
            <a:spAutoFit/>
          </a:bodyPr>
          <a:lstStyle/>
          <a:p>
            <a:r>
              <a:rPr lang="da-DK" dirty="0"/>
              <a:t>Kilde: </a:t>
            </a:r>
            <a:r>
              <a:rPr lang="da-DK" dirty="0">
                <a:latin typeface="Calibri" panose="020F0502020204030204" pitchFamily="34" charset="0"/>
                <a:ea typeface="Calibri" panose="020F0502020204030204" pitchFamily="34" charset="0"/>
                <a:cs typeface="Times New Roman" panose="02020603050405020304" pitchFamily="18" charset="0"/>
              </a:rPr>
              <a:t> </a:t>
            </a:r>
            <a:r>
              <a:rPr lang="da-DK"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https://www.retsinformation.dk/eli/ft/201712L00068</a:t>
            </a:r>
            <a:endParaRPr lang="da-DK" dirty="0"/>
          </a:p>
          <a:p>
            <a:endParaRPr lang="da-DK" dirty="0"/>
          </a:p>
        </p:txBody>
      </p:sp>
    </p:spTree>
    <p:extLst>
      <p:ext uri="{BB962C8B-B14F-4D97-AF65-F5344CB8AC3E}">
        <p14:creationId xmlns:p14="http://schemas.microsoft.com/office/powerpoint/2010/main" val="1905624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191BBC-F2F1-4668-B25A-BD34A40C7A18}"/>
              </a:ext>
            </a:extLst>
          </p:cNvPr>
          <p:cNvSpPr>
            <a:spLocks noGrp="1"/>
          </p:cNvSpPr>
          <p:nvPr>
            <p:ph type="title"/>
          </p:nvPr>
        </p:nvSpPr>
        <p:spPr>
          <a:xfrm>
            <a:off x="0" y="1"/>
            <a:ext cx="12192000" cy="824230"/>
          </a:xfrm>
          <a:solidFill>
            <a:schemeClr val="tx2">
              <a:lumMod val="40000"/>
              <a:lumOff val="60000"/>
            </a:schemeClr>
          </a:solidFill>
        </p:spPr>
        <p:txBody>
          <a:bodyPr>
            <a:normAutofit/>
          </a:bodyPr>
          <a:lstStyle/>
          <a:p>
            <a:r>
              <a:rPr lang="da-DK" dirty="0">
                <a:solidFill>
                  <a:srgbClr val="002060"/>
                </a:solidFill>
                <a:latin typeface="+mn-lt"/>
              </a:rPr>
              <a:t>   </a:t>
            </a:r>
            <a:r>
              <a:rPr lang="da-DK" sz="3600" dirty="0">
                <a:solidFill>
                  <a:srgbClr val="002060"/>
                </a:solidFill>
                <a:latin typeface="+mn-lt"/>
              </a:rPr>
              <a:t>Akademisk Sprogbrug</a:t>
            </a:r>
          </a:p>
        </p:txBody>
      </p:sp>
      <p:sp>
        <p:nvSpPr>
          <p:cNvPr id="6" name="Pladsholder til indhold 5">
            <a:extLst>
              <a:ext uri="{FF2B5EF4-FFF2-40B4-BE49-F238E27FC236}">
                <a16:creationId xmlns:a16="http://schemas.microsoft.com/office/drawing/2014/main" id="{06CC2EEC-2C3F-48AF-AD81-7E4DA8D7E740}"/>
              </a:ext>
            </a:extLst>
          </p:cNvPr>
          <p:cNvSpPr>
            <a:spLocks noGrp="1"/>
          </p:cNvSpPr>
          <p:nvPr>
            <p:ph sz="quarter" idx="4"/>
          </p:nvPr>
        </p:nvSpPr>
        <p:spPr>
          <a:xfrm>
            <a:off x="89539" y="824231"/>
            <a:ext cx="12012922" cy="5209538"/>
          </a:xfrm>
        </p:spPr>
        <p:txBody>
          <a:bodyPr>
            <a:noAutofit/>
          </a:bodyPr>
          <a:lstStyle/>
          <a:p>
            <a:pPr marL="0" indent="0">
              <a:buNone/>
            </a:pPr>
            <a:r>
              <a:rPr lang="da-DK" sz="2000" b="1" dirty="0"/>
              <a:t>1. Velstruktureret og formelt</a:t>
            </a:r>
          </a:p>
          <a:p>
            <a:pPr lvl="1"/>
            <a:r>
              <a:rPr lang="da-DK" sz="2000" dirty="0"/>
              <a:t>Klar og logisk opbygning</a:t>
            </a:r>
          </a:p>
          <a:p>
            <a:pPr lvl="1"/>
            <a:r>
              <a:rPr lang="da-DK" sz="2000" dirty="0"/>
              <a:t>Formelt toneleje uden talesprog, ironi, slang eller uformelle forkortelser</a:t>
            </a:r>
          </a:p>
          <a:p>
            <a:pPr lvl="1"/>
            <a:r>
              <a:rPr lang="da-DK" sz="2000" dirty="0"/>
              <a:t>Sætninger er ofte længere og mere komplekse</a:t>
            </a:r>
          </a:p>
          <a:p>
            <a:pPr marL="0" indent="0">
              <a:buNone/>
            </a:pPr>
            <a:r>
              <a:rPr lang="da-DK" sz="2000" b="1" dirty="0"/>
              <a:t>2. Præcist og let at forstå</a:t>
            </a:r>
          </a:p>
          <a:p>
            <a:pPr lvl="1"/>
            <a:r>
              <a:rPr lang="da-DK" sz="2000" dirty="0"/>
              <a:t>Stræber efter præcision i begreber og formuleringer</a:t>
            </a:r>
          </a:p>
          <a:p>
            <a:pPr lvl="1"/>
            <a:r>
              <a:rPr lang="da-DK" sz="2000" dirty="0"/>
              <a:t>Formidler komplekse emner på en måde, der er tilgængelig for læseren</a:t>
            </a:r>
          </a:p>
          <a:p>
            <a:pPr lvl="1"/>
            <a:r>
              <a:rPr lang="da-DK" sz="2000" dirty="0"/>
              <a:t>Undgår upræcise forstærkere (fx “enormt”, “meget”, “utrolig”)</a:t>
            </a:r>
          </a:p>
          <a:p>
            <a:pPr marL="0" indent="0">
              <a:buNone/>
            </a:pPr>
            <a:r>
              <a:rPr lang="da-DK" sz="2000" b="1" dirty="0"/>
              <a:t>3. Sagligt og objektivt</a:t>
            </a:r>
          </a:p>
          <a:p>
            <a:pPr lvl="1"/>
            <a:r>
              <a:rPr lang="da-DK" sz="2000" dirty="0"/>
              <a:t>Fokus på fakta, belæg og logiske argumenter</a:t>
            </a:r>
          </a:p>
          <a:p>
            <a:pPr lvl="1"/>
            <a:r>
              <a:rPr lang="da-DK" sz="2000" dirty="0"/>
              <a:t>Personlige meninger og følelser fylder ikke</a:t>
            </a:r>
          </a:p>
          <a:p>
            <a:pPr lvl="1"/>
            <a:r>
              <a:rPr lang="da-DK" sz="2000" dirty="0"/>
              <a:t>Upersonligt sprog: der beskrives, analyseres, sammenlignes</a:t>
            </a:r>
          </a:p>
          <a:p>
            <a:pPr lvl="1"/>
            <a:r>
              <a:rPr lang="da-DK" sz="2000" dirty="0"/>
              <a:t>Spørg vejleder om brug af </a:t>
            </a:r>
            <a:r>
              <a:rPr lang="da-DK" sz="2000" i="1" dirty="0"/>
              <a:t>akademisk jeg/vi</a:t>
            </a:r>
            <a:r>
              <a:rPr lang="da-DK" sz="2000" dirty="0"/>
              <a:t> i netop jeres projekt</a:t>
            </a:r>
          </a:p>
          <a:p>
            <a:pPr marL="0" indent="0">
              <a:buNone/>
            </a:pPr>
            <a:r>
              <a:rPr lang="da-DK" sz="2000" b="1" dirty="0"/>
              <a:t>4. Nuanceret og troværdigt</a:t>
            </a:r>
          </a:p>
          <a:p>
            <a:pPr lvl="1"/>
            <a:r>
              <a:rPr lang="da-DK" sz="2000" dirty="0"/>
              <a:t>Viser forståelse for kompleksitet og flere perspektiver</a:t>
            </a:r>
          </a:p>
          <a:p>
            <a:pPr lvl="1"/>
            <a:r>
              <a:rPr lang="da-DK" sz="2000" dirty="0"/>
              <a:t>Skaber troværdighed og respekt omkring arbejdet</a:t>
            </a:r>
          </a:p>
          <a:p>
            <a:pPr lvl="1"/>
            <a:r>
              <a:rPr lang="da-DK" sz="2000" dirty="0"/>
              <a:t>Avanceret ordforråd, men kun når det øger klarheden</a:t>
            </a:r>
          </a:p>
          <a:p>
            <a:pPr marL="0" indent="0">
              <a:buNone/>
            </a:pPr>
            <a:endParaRPr lang="da-DK" sz="1600" dirty="0"/>
          </a:p>
        </p:txBody>
      </p:sp>
      <p:sp>
        <p:nvSpPr>
          <p:cNvPr id="15" name="Tekstfelt 14">
            <a:extLst>
              <a:ext uri="{FF2B5EF4-FFF2-40B4-BE49-F238E27FC236}">
                <a16:creationId xmlns:a16="http://schemas.microsoft.com/office/drawing/2014/main" id="{7194A552-6BBC-9D4D-ED30-73A0B8359144}"/>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840918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8CF7FA-88F6-CB4A-1229-BBAA2B68765E}"/>
              </a:ext>
            </a:extLst>
          </p:cNvPr>
          <p:cNvSpPr>
            <a:spLocks noGrp="1"/>
          </p:cNvSpPr>
          <p:nvPr>
            <p:ph type="title"/>
          </p:nvPr>
        </p:nvSpPr>
        <p:spPr>
          <a:xfrm>
            <a:off x="2894416" y="1"/>
            <a:ext cx="9297584" cy="1012825"/>
          </a:xfrm>
          <a:solidFill>
            <a:schemeClr val="tx2">
              <a:lumMod val="40000"/>
              <a:lumOff val="60000"/>
            </a:schemeClr>
          </a:solidFill>
        </p:spPr>
        <p:txBody>
          <a:bodyPr>
            <a:normAutofit/>
          </a:bodyPr>
          <a:lstStyle/>
          <a:p>
            <a:r>
              <a:rPr lang="da-DK" sz="3600" dirty="0">
                <a:solidFill>
                  <a:srgbClr val="002060"/>
                </a:solidFill>
                <a:latin typeface="+mn-lt"/>
              </a:rPr>
              <a:t>Kom i gang med projektet</a:t>
            </a:r>
          </a:p>
        </p:txBody>
      </p:sp>
      <p:sp>
        <p:nvSpPr>
          <p:cNvPr id="4" name="Pladsholder til indhold 3">
            <a:extLst>
              <a:ext uri="{FF2B5EF4-FFF2-40B4-BE49-F238E27FC236}">
                <a16:creationId xmlns:a16="http://schemas.microsoft.com/office/drawing/2014/main" id="{822C8EB0-232D-FD61-58F3-C811C3146EC8}"/>
              </a:ext>
            </a:extLst>
          </p:cNvPr>
          <p:cNvSpPr>
            <a:spLocks noGrp="1"/>
          </p:cNvSpPr>
          <p:nvPr>
            <p:ph sz="half" idx="2"/>
          </p:nvPr>
        </p:nvSpPr>
        <p:spPr>
          <a:xfrm>
            <a:off x="3667302" y="1524000"/>
            <a:ext cx="7327269" cy="5573485"/>
          </a:xfrm>
        </p:spPr>
        <p:txBody>
          <a:bodyPr/>
          <a:lstStyle/>
          <a:p>
            <a:r>
              <a:rPr lang="da-DK" sz="3200" dirty="0"/>
              <a:t>Indledning</a:t>
            </a:r>
          </a:p>
          <a:p>
            <a:r>
              <a:rPr lang="da-DK" sz="3200" dirty="0"/>
              <a:t>Problemformulering</a:t>
            </a:r>
          </a:p>
          <a:p>
            <a:r>
              <a:rPr lang="da-DK" sz="3200" dirty="0"/>
              <a:t>Teori </a:t>
            </a:r>
            <a:r>
              <a:rPr lang="da-DK" sz="2000" dirty="0"/>
              <a:t>(kan eventuelt bytte plads med metodekapitlet)</a:t>
            </a:r>
          </a:p>
          <a:p>
            <a:r>
              <a:rPr lang="da-DK" sz="3200" dirty="0"/>
              <a:t>Metode</a:t>
            </a:r>
          </a:p>
          <a:p>
            <a:r>
              <a:rPr lang="da-DK" sz="3200" dirty="0"/>
              <a:t>Data &amp; Dataindsamling</a:t>
            </a:r>
          </a:p>
          <a:p>
            <a:r>
              <a:rPr lang="da-DK" sz="3200" dirty="0"/>
              <a:t>Analyse &amp; Databehandling</a:t>
            </a:r>
          </a:p>
          <a:p>
            <a:r>
              <a:rPr lang="da-DK" sz="3200" dirty="0"/>
              <a:t>Diskussion / Den videnskabelige samtale</a:t>
            </a:r>
          </a:p>
          <a:p>
            <a:r>
              <a:rPr lang="da-DK" sz="3200" dirty="0"/>
              <a:t>Konklusion</a:t>
            </a:r>
          </a:p>
          <a:p>
            <a:endParaRPr lang="da-DK" dirty="0"/>
          </a:p>
        </p:txBody>
      </p:sp>
      <p:pic>
        <p:nvPicPr>
          <p:cNvPr id="8" name="Billede 7">
            <a:extLst>
              <a:ext uri="{FF2B5EF4-FFF2-40B4-BE49-F238E27FC236}">
                <a16:creationId xmlns:a16="http://schemas.microsoft.com/office/drawing/2014/main" id="{1BFA184D-A156-F33F-4BA1-45691D3BC1DC}"/>
              </a:ext>
            </a:extLst>
          </p:cNvPr>
          <p:cNvPicPr>
            <a:picLocks noChangeAspect="1"/>
          </p:cNvPicPr>
          <p:nvPr/>
        </p:nvPicPr>
        <p:blipFill>
          <a:blip r:embed="rId2"/>
          <a:stretch>
            <a:fillRect/>
          </a:stretch>
        </p:blipFill>
        <p:spPr>
          <a:xfrm>
            <a:off x="0" y="0"/>
            <a:ext cx="2894416" cy="6858000"/>
          </a:xfrm>
          <a:prstGeom prst="rect">
            <a:avLst/>
          </a:prstGeom>
        </p:spPr>
      </p:pic>
      <p:sp>
        <p:nvSpPr>
          <p:cNvPr id="10" name="Tekstfelt 9">
            <a:extLst>
              <a:ext uri="{FF2B5EF4-FFF2-40B4-BE49-F238E27FC236}">
                <a16:creationId xmlns:a16="http://schemas.microsoft.com/office/drawing/2014/main" id="{28C92C8E-0C3C-49E9-D3F0-AF5E853C9C95}"/>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499132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A7755-C051-D3FA-E7A8-91A9C44F8A4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010DFBD-6B89-00F2-0707-B99632DB567C}"/>
              </a:ext>
            </a:extLst>
          </p:cNvPr>
          <p:cNvSpPr>
            <a:spLocks noGrp="1"/>
          </p:cNvSpPr>
          <p:nvPr>
            <p:ph type="title"/>
          </p:nvPr>
        </p:nvSpPr>
        <p:spPr>
          <a:xfrm>
            <a:off x="0" y="1"/>
            <a:ext cx="12192000" cy="1243012"/>
          </a:xfrm>
          <a:solidFill>
            <a:schemeClr val="tx2">
              <a:lumMod val="40000"/>
              <a:lumOff val="60000"/>
            </a:schemeClr>
          </a:solidFill>
        </p:spPr>
        <p:txBody>
          <a:bodyPr>
            <a:normAutofit/>
          </a:bodyPr>
          <a:lstStyle/>
          <a:p>
            <a:r>
              <a:rPr lang="da-DK" sz="4000" dirty="0">
                <a:solidFill>
                  <a:srgbClr val="002060"/>
                </a:solidFill>
                <a:latin typeface="+mn-lt"/>
              </a:rPr>
              <a:t> Arbejdsplan </a:t>
            </a:r>
            <a:r>
              <a:rPr lang="da-DK" sz="3600" dirty="0">
                <a:solidFill>
                  <a:srgbClr val="002060"/>
                </a:solidFill>
                <a:latin typeface="+mn-lt"/>
              </a:rPr>
              <a:t>– anvend bogens bilag 7a + b som eksempel</a:t>
            </a:r>
          </a:p>
        </p:txBody>
      </p:sp>
      <p:sp>
        <p:nvSpPr>
          <p:cNvPr id="6" name="Pladsholder til indhold 5">
            <a:extLst>
              <a:ext uri="{FF2B5EF4-FFF2-40B4-BE49-F238E27FC236}">
                <a16:creationId xmlns:a16="http://schemas.microsoft.com/office/drawing/2014/main" id="{F3D9E82E-8454-8298-B46C-C2350BA4BFE8}"/>
              </a:ext>
            </a:extLst>
          </p:cNvPr>
          <p:cNvSpPr>
            <a:spLocks noGrp="1"/>
          </p:cNvSpPr>
          <p:nvPr>
            <p:ph sz="quarter" idx="4"/>
          </p:nvPr>
        </p:nvSpPr>
        <p:spPr>
          <a:xfrm>
            <a:off x="89539" y="1428751"/>
            <a:ext cx="12012922" cy="5790881"/>
          </a:xfrm>
        </p:spPr>
        <p:txBody>
          <a:bodyPr>
            <a:noAutofit/>
          </a:bodyPr>
          <a:lstStyle/>
          <a:p>
            <a:pPr marL="0" lvl="0" indent="0">
              <a:buNone/>
            </a:pPr>
            <a:r>
              <a:rPr lang="da-DK" sz="3000" dirty="0"/>
              <a:t>Lav et skema, som viser en plan for det samlede arbejde med projektet </a:t>
            </a:r>
          </a:p>
          <a:p>
            <a:r>
              <a:rPr lang="da-DK" sz="3000" b="1" dirty="0"/>
              <a:t>Aftaledokument &amp; mål</a:t>
            </a:r>
            <a:r>
              <a:rPr lang="da-DK" sz="3000" dirty="0"/>
              <a:t> Fælles ambitionsniveau, succeskriterier, forventningsafstemning</a:t>
            </a:r>
          </a:p>
          <a:p>
            <a:pPr lvl="0"/>
            <a:r>
              <a:rPr lang="da-DK" sz="3000" b="1" dirty="0"/>
              <a:t>Organisering af studiegruppen</a:t>
            </a:r>
            <a:r>
              <a:rPr lang="da-DK" sz="3000" dirty="0"/>
              <a:t> Roller, kommunikation, møder, grupperegler, konflikthåndtering</a:t>
            </a:r>
          </a:p>
          <a:p>
            <a:pPr lvl="0"/>
            <a:r>
              <a:rPr lang="da-DK" sz="3000" b="1" dirty="0"/>
              <a:t>Ressourcer &amp; tidsstyring</a:t>
            </a:r>
            <a:r>
              <a:rPr lang="da-DK" sz="3000" dirty="0"/>
              <a:t> Kompetencer, adgang til materialer, akkumulering af tid, milepæle, buffer til uventede udfordringer</a:t>
            </a:r>
          </a:p>
          <a:p>
            <a:pPr lvl="0"/>
            <a:r>
              <a:rPr lang="da-DK" sz="3000" b="1" dirty="0"/>
              <a:t>Projektstruktur</a:t>
            </a:r>
            <a:r>
              <a:rPr lang="da-DK" sz="3000" dirty="0"/>
              <a:t> Kort projektbeskrivelse, problemformulering, afgrænsning, teori, metode, empiri</a:t>
            </a:r>
          </a:p>
          <a:p>
            <a:pPr lvl="0"/>
            <a:r>
              <a:rPr lang="da-DK" sz="3000" b="1" dirty="0"/>
              <a:t>Dokumentation &amp; kvalitet</a:t>
            </a:r>
            <a:r>
              <a:rPr lang="da-DK" sz="3000" dirty="0"/>
              <a:t> Metodedagbog, versionsstyring, IT‑infrastruktur, fildeling, interne peer‑</a:t>
            </a:r>
            <a:r>
              <a:rPr lang="da-DK" sz="3000" dirty="0" err="1"/>
              <a:t>reviews</a:t>
            </a:r>
            <a:endParaRPr lang="da-DK" sz="3000" dirty="0"/>
          </a:p>
          <a:p>
            <a:pPr marL="0" indent="0">
              <a:buNone/>
            </a:pPr>
            <a:endParaRPr lang="da-DK" sz="1600" dirty="0"/>
          </a:p>
        </p:txBody>
      </p:sp>
      <p:sp>
        <p:nvSpPr>
          <p:cNvPr id="15" name="Tekstfelt 14">
            <a:extLst>
              <a:ext uri="{FF2B5EF4-FFF2-40B4-BE49-F238E27FC236}">
                <a16:creationId xmlns:a16="http://schemas.microsoft.com/office/drawing/2014/main" id="{84616013-2F56-52B2-BE29-0CAC1700D4E8}"/>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560515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A197B0-847A-4F76-B33C-94582FB85BD4}"/>
              </a:ext>
            </a:extLst>
          </p:cNvPr>
          <p:cNvSpPr>
            <a:spLocks noGrp="1"/>
          </p:cNvSpPr>
          <p:nvPr>
            <p:ph type="title"/>
          </p:nvPr>
        </p:nvSpPr>
        <p:spPr>
          <a:xfrm>
            <a:off x="0" y="1"/>
            <a:ext cx="12017115" cy="856936"/>
          </a:xfrm>
          <a:solidFill>
            <a:schemeClr val="tx2">
              <a:lumMod val="40000"/>
              <a:lumOff val="60000"/>
            </a:schemeClr>
          </a:solidFill>
        </p:spPr>
        <p:txBody>
          <a:bodyPr>
            <a:normAutofit/>
          </a:bodyPr>
          <a:lstStyle/>
          <a:p>
            <a:r>
              <a:rPr lang="da-DK" sz="4000" dirty="0">
                <a:solidFill>
                  <a:srgbClr val="002060"/>
                </a:solidFill>
                <a:latin typeface="+mn-lt"/>
              </a:rPr>
              <a:t> </a:t>
            </a:r>
            <a:r>
              <a:rPr lang="da-DK" sz="3600" dirty="0">
                <a:solidFill>
                  <a:srgbClr val="002060"/>
                </a:solidFill>
                <a:latin typeface="+mn-lt"/>
              </a:rPr>
              <a:t>Projekt Infrastruktur</a:t>
            </a:r>
          </a:p>
        </p:txBody>
      </p:sp>
      <p:sp>
        <p:nvSpPr>
          <p:cNvPr id="3" name="Pladsholder til indhold 2">
            <a:extLst>
              <a:ext uri="{FF2B5EF4-FFF2-40B4-BE49-F238E27FC236}">
                <a16:creationId xmlns:a16="http://schemas.microsoft.com/office/drawing/2014/main" id="{631D2C38-820B-4099-835F-5AFF789004D5}"/>
              </a:ext>
            </a:extLst>
          </p:cNvPr>
          <p:cNvSpPr>
            <a:spLocks noGrp="1"/>
          </p:cNvSpPr>
          <p:nvPr>
            <p:ph idx="1"/>
          </p:nvPr>
        </p:nvSpPr>
        <p:spPr>
          <a:xfrm>
            <a:off x="174885" y="856936"/>
            <a:ext cx="11842230" cy="6205927"/>
          </a:xfrm>
        </p:spPr>
        <p:txBody>
          <a:bodyPr>
            <a:normAutofit fontScale="92500" lnSpcReduction="20000"/>
          </a:bodyPr>
          <a:lstStyle/>
          <a:p>
            <a:r>
              <a:rPr lang="da-DK" dirty="0"/>
              <a:t>Opsætning af infrastruktur, IT system, Google docs, mødelink i Teams/ Zoom, tlf. numre osv.</a:t>
            </a:r>
          </a:p>
          <a:p>
            <a:r>
              <a:rPr lang="da-DK" dirty="0"/>
              <a:t>Teamets mål og grupperegler – gem hver opdaterede version</a:t>
            </a:r>
          </a:p>
          <a:p>
            <a:r>
              <a:rPr lang="da-DK" dirty="0"/>
              <a:t>”to do” liste påført deadlines og arbejdsopgavefordeling</a:t>
            </a:r>
          </a:p>
          <a:p>
            <a:r>
              <a:rPr lang="da-DK" dirty="0"/>
              <a:t>Procesdagbog – anfør hver gang der er arbejdet i projektet, af hvem og med hvad</a:t>
            </a:r>
          </a:p>
          <a:p>
            <a:r>
              <a:rPr lang="da-DK" dirty="0"/>
              <a:t>Brainstorm af gode idéer f.eks. til problemformulering, kilder, mennesker vi kan spørge, </a:t>
            </a:r>
          </a:p>
          <a:p>
            <a:r>
              <a:rPr lang="da-DK" dirty="0"/>
              <a:t>Spørgsmål vi skal diskutere på næste teammøde</a:t>
            </a:r>
          </a:p>
          <a:p>
            <a:r>
              <a:rPr lang="da-DK" dirty="0"/>
              <a:t>Spørgsmål vi skal stille til vejledning</a:t>
            </a:r>
          </a:p>
          <a:p>
            <a:r>
              <a:rPr lang="da-DK" dirty="0"/>
              <a:t>Liste over problemer – og de problemer der ikke er løst lige inden projektet skal afleveres bliver til ”afgrænsningspunkter” i metodekapitel</a:t>
            </a:r>
          </a:p>
          <a:p>
            <a:r>
              <a:rPr lang="da-DK" dirty="0"/>
              <a:t>Kildeliste</a:t>
            </a:r>
          </a:p>
          <a:p>
            <a:r>
              <a:rPr lang="da-DK" dirty="0"/>
              <a:t>Mappe med sekundær datadokumenter</a:t>
            </a:r>
          </a:p>
          <a:p>
            <a:r>
              <a:rPr lang="da-DK" dirty="0"/>
              <a:t>Mappe med projektets kapitler</a:t>
            </a:r>
          </a:p>
          <a:p>
            <a:r>
              <a:rPr lang="da-DK" dirty="0"/>
              <a:t>Mappe med data-, interview-, observationsguides</a:t>
            </a:r>
          </a:p>
          <a:p>
            <a:r>
              <a:rPr lang="da-DK" dirty="0"/>
              <a:t>Mappe med øvrige bilag</a:t>
            </a:r>
          </a:p>
          <a:p>
            <a:endParaRPr lang="da-DK" dirty="0"/>
          </a:p>
          <a:p>
            <a:pPr lvl="1"/>
            <a:endParaRPr lang="da-DK" dirty="0"/>
          </a:p>
          <a:p>
            <a:endParaRPr lang="da-DK" dirty="0"/>
          </a:p>
          <a:p>
            <a:endParaRPr lang="da-DK" dirty="0"/>
          </a:p>
        </p:txBody>
      </p:sp>
      <p:sp>
        <p:nvSpPr>
          <p:cNvPr id="8" name="Tekstfelt 7">
            <a:extLst>
              <a:ext uri="{FF2B5EF4-FFF2-40B4-BE49-F238E27FC236}">
                <a16:creationId xmlns:a16="http://schemas.microsoft.com/office/drawing/2014/main" id="{6459C770-7993-9E23-DF78-8956209E0D73}"/>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41769818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A3E722-6BE7-4657-BCAB-70BE8C209CEF}"/>
              </a:ext>
            </a:extLst>
          </p:cNvPr>
          <p:cNvSpPr>
            <a:spLocks noGrp="1"/>
          </p:cNvSpPr>
          <p:nvPr>
            <p:ph type="title"/>
          </p:nvPr>
        </p:nvSpPr>
        <p:spPr>
          <a:xfrm>
            <a:off x="0" y="-19051"/>
            <a:ext cx="12192000" cy="1004889"/>
          </a:xfrm>
          <a:solidFill>
            <a:schemeClr val="tx2">
              <a:lumMod val="40000"/>
              <a:lumOff val="60000"/>
            </a:schemeClr>
          </a:solidFill>
        </p:spPr>
        <p:txBody>
          <a:bodyPr>
            <a:normAutofit/>
          </a:bodyPr>
          <a:lstStyle/>
          <a:p>
            <a:r>
              <a:rPr lang="da-DK" dirty="0">
                <a:solidFill>
                  <a:srgbClr val="002060"/>
                </a:solidFill>
                <a:latin typeface="+mn-lt"/>
              </a:rPr>
              <a:t>  </a:t>
            </a:r>
            <a:r>
              <a:rPr lang="da-DK" sz="3600" dirty="0">
                <a:solidFill>
                  <a:srgbClr val="002060"/>
                </a:solidFill>
                <a:latin typeface="+mn-lt"/>
              </a:rPr>
              <a:t>Projekt proces</a:t>
            </a:r>
          </a:p>
        </p:txBody>
      </p:sp>
      <p:sp>
        <p:nvSpPr>
          <p:cNvPr id="3" name="Pladsholder til indhold 2">
            <a:extLst>
              <a:ext uri="{FF2B5EF4-FFF2-40B4-BE49-F238E27FC236}">
                <a16:creationId xmlns:a16="http://schemas.microsoft.com/office/drawing/2014/main" id="{705B748B-52EB-4FD1-BFD5-7AC3415E9B09}"/>
              </a:ext>
            </a:extLst>
          </p:cNvPr>
          <p:cNvSpPr>
            <a:spLocks noGrp="1"/>
          </p:cNvSpPr>
          <p:nvPr>
            <p:ph idx="1"/>
          </p:nvPr>
        </p:nvSpPr>
        <p:spPr>
          <a:xfrm>
            <a:off x="390525" y="1157289"/>
            <a:ext cx="8877300" cy="6238874"/>
          </a:xfrm>
        </p:spPr>
        <p:txBody>
          <a:bodyPr>
            <a:normAutofit fontScale="55000" lnSpcReduction="20000"/>
          </a:bodyPr>
          <a:lstStyle/>
          <a:p>
            <a:r>
              <a:rPr lang="da-DK" dirty="0"/>
              <a:t>Undring</a:t>
            </a:r>
          </a:p>
          <a:p>
            <a:r>
              <a:rPr lang="da-DK" dirty="0"/>
              <a:t>Mål for Genstand</a:t>
            </a:r>
          </a:p>
          <a:p>
            <a:r>
              <a:rPr lang="da-DK" dirty="0"/>
              <a:t>Definition &amp; Afgrænsning</a:t>
            </a:r>
          </a:p>
          <a:p>
            <a:r>
              <a:rPr lang="da-DK" dirty="0"/>
              <a:t>Kontekst </a:t>
            </a:r>
          </a:p>
          <a:p>
            <a:r>
              <a:rPr lang="da-DK" dirty="0"/>
              <a:t>Fastsætte udgangspunkt for  hvad I leder efter som Belæg, Hjemmel og Påstand =&gt; Indikatorer </a:t>
            </a:r>
          </a:p>
          <a:p>
            <a:r>
              <a:rPr lang="da-DK" dirty="0"/>
              <a:t>Etik &amp; Tilladelse</a:t>
            </a:r>
          </a:p>
          <a:p>
            <a:r>
              <a:rPr lang="da-DK" dirty="0"/>
              <a:t>Procesbeskrivelse</a:t>
            </a:r>
          </a:p>
          <a:p>
            <a:pPr lvl="1"/>
            <a:r>
              <a:rPr lang="da-DK" dirty="0"/>
              <a:t>Tidsplan for alle led </a:t>
            </a:r>
          </a:p>
          <a:p>
            <a:pPr lvl="1"/>
            <a:r>
              <a:rPr lang="da-DK" dirty="0"/>
              <a:t>Observatørens involveringsgrad ( </a:t>
            </a:r>
            <a:r>
              <a:rPr lang="da-DK" dirty="0" err="1"/>
              <a:t>participativ</a:t>
            </a:r>
            <a:r>
              <a:rPr lang="da-DK" dirty="0"/>
              <a:t>/ non </a:t>
            </a:r>
            <a:r>
              <a:rPr lang="da-DK" dirty="0" err="1"/>
              <a:t>participativ</a:t>
            </a:r>
            <a:r>
              <a:rPr lang="da-DK" dirty="0"/>
              <a:t>)</a:t>
            </a:r>
          </a:p>
          <a:p>
            <a:pPr lvl="1"/>
            <a:r>
              <a:rPr lang="da-DK" dirty="0"/>
              <a:t>GDPR (f.eks. Destruktion af indsamlet data)</a:t>
            </a:r>
          </a:p>
          <a:p>
            <a:r>
              <a:rPr lang="da-DK" dirty="0"/>
              <a:t>Tolkningskriterier</a:t>
            </a:r>
          </a:p>
          <a:p>
            <a:pPr lvl="1"/>
            <a:r>
              <a:rPr lang="da-DK" dirty="0"/>
              <a:t>Valg af teoretisk værktøj til databehandling, kodning, analyse og fortolkning</a:t>
            </a:r>
          </a:p>
          <a:p>
            <a:pPr lvl="1"/>
            <a:r>
              <a:rPr lang="da-DK" dirty="0"/>
              <a:t>Bestemme afslutte evalueringskriterier</a:t>
            </a:r>
          </a:p>
          <a:p>
            <a:r>
              <a:rPr lang="da-DK" dirty="0"/>
              <a:t>Plan for præsentation af metode, empiriske fund &amp; påstande</a:t>
            </a:r>
          </a:p>
          <a:p>
            <a:r>
              <a:rPr lang="da-DK" dirty="0"/>
              <a:t>Indsamling</a:t>
            </a:r>
          </a:p>
          <a:p>
            <a:r>
              <a:rPr lang="da-DK" dirty="0"/>
              <a:t>Kode data = Kategorisering ift. valgte teoriværktøj</a:t>
            </a:r>
          </a:p>
          <a:p>
            <a:r>
              <a:rPr lang="da-DK" dirty="0"/>
              <a:t>Analyse &amp; Tolkning</a:t>
            </a:r>
          </a:p>
          <a:p>
            <a:r>
              <a:rPr lang="da-DK" dirty="0"/>
              <a:t>Konkludere/ fremsætte en eller flere påstande</a:t>
            </a:r>
          </a:p>
          <a:p>
            <a:r>
              <a:rPr lang="da-DK" dirty="0"/>
              <a:t>Perspektivering &amp; Refleksioner</a:t>
            </a:r>
          </a:p>
          <a:p>
            <a:r>
              <a:rPr lang="da-DK" dirty="0"/>
              <a:t>Evaluering af metode</a:t>
            </a:r>
          </a:p>
          <a:p>
            <a:r>
              <a:rPr lang="da-DK" dirty="0"/>
              <a:t>Bestemme yderligere undersøgelsesbehov</a:t>
            </a:r>
          </a:p>
          <a:p>
            <a:pPr lvl="1"/>
            <a:endParaRPr lang="da-DK" dirty="0"/>
          </a:p>
          <a:p>
            <a:pPr lvl="1"/>
            <a:endParaRPr lang="da-DK" dirty="0"/>
          </a:p>
          <a:p>
            <a:pPr lvl="1"/>
            <a:endParaRPr lang="da-DK" dirty="0"/>
          </a:p>
          <a:p>
            <a:pPr lvl="1"/>
            <a:endParaRPr lang="da-DK" dirty="0"/>
          </a:p>
          <a:p>
            <a:pPr lvl="1"/>
            <a:endParaRPr lang="da-DK" dirty="0"/>
          </a:p>
        </p:txBody>
      </p:sp>
      <p:sp>
        <p:nvSpPr>
          <p:cNvPr id="6" name="Højre klammeparentes 5">
            <a:extLst>
              <a:ext uri="{FF2B5EF4-FFF2-40B4-BE49-F238E27FC236}">
                <a16:creationId xmlns:a16="http://schemas.microsoft.com/office/drawing/2014/main" id="{67E4F870-FF8E-4668-AE80-2E17D0EFEDF0}"/>
              </a:ext>
            </a:extLst>
          </p:cNvPr>
          <p:cNvSpPr/>
          <p:nvPr/>
        </p:nvSpPr>
        <p:spPr>
          <a:xfrm>
            <a:off x="8229600" y="1071564"/>
            <a:ext cx="1123950" cy="353853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sp>
        <p:nvSpPr>
          <p:cNvPr id="7" name="Tekstfelt 6">
            <a:extLst>
              <a:ext uri="{FF2B5EF4-FFF2-40B4-BE49-F238E27FC236}">
                <a16:creationId xmlns:a16="http://schemas.microsoft.com/office/drawing/2014/main" id="{A9AA4C70-CCD8-41A8-ACF5-7AB7C1A6630F}"/>
              </a:ext>
            </a:extLst>
          </p:cNvPr>
          <p:cNvSpPr txBox="1"/>
          <p:nvPr/>
        </p:nvSpPr>
        <p:spPr>
          <a:xfrm>
            <a:off x="9353550" y="2598003"/>
            <a:ext cx="2838450" cy="830997"/>
          </a:xfrm>
          <a:prstGeom prst="rect">
            <a:avLst/>
          </a:prstGeom>
          <a:noFill/>
        </p:spPr>
        <p:txBody>
          <a:bodyPr wrap="square" rtlCol="0">
            <a:spAutoFit/>
          </a:bodyPr>
          <a:lstStyle/>
          <a:p>
            <a:r>
              <a:rPr lang="da-DK" sz="2400" dirty="0"/>
              <a:t>Undersøgelsesdesign/ Plan</a:t>
            </a:r>
          </a:p>
        </p:txBody>
      </p:sp>
      <p:sp>
        <p:nvSpPr>
          <p:cNvPr id="8" name="Højre klammeparentes 7">
            <a:extLst>
              <a:ext uri="{FF2B5EF4-FFF2-40B4-BE49-F238E27FC236}">
                <a16:creationId xmlns:a16="http://schemas.microsoft.com/office/drawing/2014/main" id="{9CBCC895-D1A0-4EF0-90C3-05C6D5331A7C}"/>
              </a:ext>
            </a:extLst>
          </p:cNvPr>
          <p:cNvSpPr/>
          <p:nvPr/>
        </p:nvSpPr>
        <p:spPr>
          <a:xfrm>
            <a:off x="8598694" y="4695826"/>
            <a:ext cx="385762" cy="181927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sp>
        <p:nvSpPr>
          <p:cNvPr id="9" name="Tekstfelt 8">
            <a:extLst>
              <a:ext uri="{FF2B5EF4-FFF2-40B4-BE49-F238E27FC236}">
                <a16:creationId xmlns:a16="http://schemas.microsoft.com/office/drawing/2014/main" id="{752CBC34-DCCD-4AD5-B646-1A2D39E33B49}"/>
              </a:ext>
            </a:extLst>
          </p:cNvPr>
          <p:cNvSpPr txBox="1"/>
          <p:nvPr/>
        </p:nvSpPr>
        <p:spPr>
          <a:xfrm>
            <a:off x="9486900" y="5331767"/>
            <a:ext cx="2314575" cy="461665"/>
          </a:xfrm>
          <a:prstGeom prst="rect">
            <a:avLst/>
          </a:prstGeom>
          <a:noFill/>
        </p:spPr>
        <p:txBody>
          <a:bodyPr wrap="square" rtlCol="0">
            <a:spAutoFit/>
          </a:bodyPr>
          <a:lstStyle/>
          <a:p>
            <a:r>
              <a:rPr lang="da-DK" sz="2400" dirty="0"/>
              <a:t>Databehandling</a:t>
            </a:r>
          </a:p>
        </p:txBody>
      </p:sp>
      <p:sp>
        <p:nvSpPr>
          <p:cNvPr id="12" name="Tekstfelt 11">
            <a:extLst>
              <a:ext uri="{FF2B5EF4-FFF2-40B4-BE49-F238E27FC236}">
                <a16:creationId xmlns:a16="http://schemas.microsoft.com/office/drawing/2014/main" id="{B6826B13-7CE6-4E44-E38B-AFE5B55609C9}"/>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8382450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B741E5-2737-A077-966F-C1C5DBE87269}"/>
              </a:ext>
            </a:extLst>
          </p:cNvPr>
          <p:cNvSpPr>
            <a:spLocks noGrp="1"/>
          </p:cNvSpPr>
          <p:nvPr>
            <p:ph type="title"/>
          </p:nvPr>
        </p:nvSpPr>
        <p:spPr>
          <a:xfrm>
            <a:off x="0" y="1"/>
            <a:ext cx="12192000" cy="642937"/>
          </a:xfrm>
          <a:solidFill>
            <a:schemeClr val="tx2">
              <a:lumMod val="40000"/>
              <a:lumOff val="60000"/>
            </a:schemeClr>
          </a:solidFill>
        </p:spPr>
        <p:txBody>
          <a:bodyPr>
            <a:normAutofit fontScale="90000"/>
          </a:bodyPr>
          <a:lstStyle/>
          <a:p>
            <a:r>
              <a:rPr lang="da-DK" dirty="0">
                <a:latin typeface="+mn-lt"/>
              </a:rPr>
              <a:t>   </a:t>
            </a:r>
            <a:r>
              <a:rPr lang="da-DK" sz="4000" dirty="0">
                <a:solidFill>
                  <a:srgbClr val="002060"/>
                </a:solidFill>
                <a:latin typeface="+mn-lt"/>
              </a:rPr>
              <a:t>Kvalitetscheck</a:t>
            </a:r>
          </a:p>
        </p:txBody>
      </p:sp>
      <p:sp>
        <p:nvSpPr>
          <p:cNvPr id="3" name="Pladsholder til indhold 2">
            <a:extLst>
              <a:ext uri="{FF2B5EF4-FFF2-40B4-BE49-F238E27FC236}">
                <a16:creationId xmlns:a16="http://schemas.microsoft.com/office/drawing/2014/main" id="{C0A2EDA3-9D95-3487-364D-4FE0CB92615C}"/>
              </a:ext>
            </a:extLst>
          </p:cNvPr>
          <p:cNvSpPr>
            <a:spLocks noGrp="1"/>
          </p:cNvSpPr>
          <p:nvPr>
            <p:ph idx="1"/>
          </p:nvPr>
        </p:nvSpPr>
        <p:spPr>
          <a:xfrm>
            <a:off x="179069" y="642938"/>
            <a:ext cx="12298680" cy="6231888"/>
          </a:xfrm>
        </p:spPr>
        <p:txBody>
          <a:bodyPr>
            <a:noAutofit/>
          </a:bodyPr>
          <a:lstStyle/>
          <a:p>
            <a:pPr marL="0" indent="0">
              <a:buNone/>
            </a:pPr>
            <a:r>
              <a:rPr lang="da-DK" sz="2600" b="1" dirty="0"/>
              <a:t>Generelle kriterier </a:t>
            </a:r>
            <a:r>
              <a:rPr lang="da-DK" sz="2600" dirty="0"/>
              <a:t>(alle afsnit)</a:t>
            </a:r>
          </a:p>
          <a:p>
            <a:pPr lvl="0"/>
            <a:r>
              <a:rPr lang="da-DK" sz="2600" dirty="0"/>
              <a:t>Maks. 1/3 side pr. afsnit </a:t>
            </a:r>
          </a:p>
          <a:p>
            <a:pPr lvl="0"/>
            <a:r>
              <a:rPr lang="da-DK" sz="2600" dirty="0"/>
              <a:t>Brug af fagsprog</a:t>
            </a:r>
          </a:p>
          <a:p>
            <a:pPr lvl="0"/>
            <a:r>
              <a:rPr lang="da-DK" sz="2600" dirty="0"/>
              <a:t>For hvert afsnit check tydelig kritisk refleksion</a:t>
            </a:r>
          </a:p>
          <a:p>
            <a:pPr lvl="0"/>
            <a:r>
              <a:rPr lang="da-DK" sz="2600" dirty="0"/>
              <a:t>Vurder: for / imod, fordele / ulemper, problemer / løsninger, risici vs. sandsynlighed, giver det modsatte mening?, komplementaritet (sameksistens, støtter hinanden)</a:t>
            </a:r>
          </a:p>
          <a:p>
            <a:pPr marL="0" indent="0">
              <a:buNone/>
            </a:pPr>
            <a:r>
              <a:rPr lang="da-DK" sz="2600" b="1" dirty="0"/>
              <a:t>Afsnitsspecifik kritik</a:t>
            </a:r>
          </a:p>
          <a:p>
            <a:pPr lvl="0"/>
            <a:r>
              <a:rPr lang="da-DK" sz="2600" dirty="0"/>
              <a:t>Indledning: “Dansen om problemet” – præcis problemforståelse</a:t>
            </a:r>
          </a:p>
          <a:p>
            <a:pPr lvl="0"/>
            <a:r>
              <a:rPr lang="da-DK" sz="2600" dirty="0"/>
              <a:t>Teori: teorikritik, alternative perspektiver</a:t>
            </a:r>
          </a:p>
          <a:p>
            <a:pPr lvl="0"/>
            <a:r>
              <a:rPr lang="da-DK" sz="2600" dirty="0"/>
              <a:t>Metode: metodekritik, begrænsninger, bias</a:t>
            </a:r>
          </a:p>
          <a:p>
            <a:pPr lvl="0"/>
            <a:r>
              <a:rPr lang="da-DK" sz="2600" dirty="0"/>
              <a:t>Analyse &amp; Diskussion:</a:t>
            </a:r>
          </a:p>
          <a:p>
            <a:pPr lvl="1"/>
            <a:r>
              <a:rPr lang="da-DK" sz="2600" dirty="0"/>
              <a:t>Alle argumenter skal have belæg (case‑eksempel) og hjemmel (teori)</a:t>
            </a:r>
          </a:p>
          <a:p>
            <a:pPr lvl="0"/>
            <a:r>
              <a:rPr lang="da-DK" sz="2600" dirty="0"/>
              <a:t>Konklusion: implikationer, mangler, alternative vinkler, behov for videre undersøgelser</a:t>
            </a:r>
          </a:p>
        </p:txBody>
      </p:sp>
      <p:sp>
        <p:nvSpPr>
          <p:cNvPr id="6" name="Tekstfelt 5">
            <a:extLst>
              <a:ext uri="{FF2B5EF4-FFF2-40B4-BE49-F238E27FC236}">
                <a16:creationId xmlns:a16="http://schemas.microsoft.com/office/drawing/2014/main" id="{8920E081-32AC-86F9-FD43-FD7FED033286}"/>
              </a:ext>
            </a:extLst>
          </p:cNvPr>
          <p:cNvSpPr txBox="1"/>
          <p:nvPr/>
        </p:nvSpPr>
        <p:spPr>
          <a:xfrm>
            <a:off x="9946957" y="6611779"/>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4270183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9A9CA-D2D9-B772-78B2-34DBE549CA4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0BB39A-07F6-E9D9-EE2F-824882C8671E}"/>
              </a:ext>
            </a:extLst>
          </p:cNvPr>
          <p:cNvSpPr>
            <a:spLocks noGrp="1"/>
          </p:cNvSpPr>
          <p:nvPr>
            <p:ph type="title"/>
          </p:nvPr>
        </p:nvSpPr>
        <p:spPr>
          <a:xfrm>
            <a:off x="0" y="1"/>
            <a:ext cx="12192000" cy="785812"/>
          </a:xfrm>
          <a:solidFill>
            <a:schemeClr val="tx2">
              <a:lumMod val="40000"/>
              <a:lumOff val="60000"/>
            </a:schemeClr>
          </a:solidFill>
        </p:spPr>
        <p:txBody>
          <a:bodyPr>
            <a:normAutofit/>
          </a:bodyPr>
          <a:lstStyle/>
          <a:p>
            <a:r>
              <a:rPr lang="da-DK" dirty="0">
                <a:solidFill>
                  <a:srgbClr val="002060"/>
                </a:solidFill>
                <a:latin typeface="+mn-lt"/>
              </a:rPr>
              <a:t>   </a:t>
            </a:r>
            <a:r>
              <a:rPr lang="da-DK" sz="3600" dirty="0">
                <a:solidFill>
                  <a:srgbClr val="002060"/>
                </a:solidFill>
                <a:latin typeface="+mn-lt"/>
              </a:rPr>
              <a:t>Når jeg eller vi går i stå</a:t>
            </a:r>
          </a:p>
        </p:txBody>
      </p:sp>
      <p:sp>
        <p:nvSpPr>
          <p:cNvPr id="15" name="Tekstfelt 14">
            <a:extLst>
              <a:ext uri="{FF2B5EF4-FFF2-40B4-BE49-F238E27FC236}">
                <a16:creationId xmlns:a16="http://schemas.microsoft.com/office/drawing/2014/main" id="{3B5AAAD3-29D2-17AD-D69F-9681F3261500}"/>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
        <p:nvSpPr>
          <p:cNvPr id="5" name="Pladsholder til indhold 2">
            <a:extLst>
              <a:ext uri="{FF2B5EF4-FFF2-40B4-BE49-F238E27FC236}">
                <a16:creationId xmlns:a16="http://schemas.microsoft.com/office/drawing/2014/main" id="{EF8DA1A0-01B5-F7C4-695C-582D743AE97A}"/>
              </a:ext>
            </a:extLst>
          </p:cNvPr>
          <p:cNvSpPr txBox="1">
            <a:spLocks/>
          </p:cNvSpPr>
          <p:nvPr/>
        </p:nvSpPr>
        <p:spPr>
          <a:xfrm>
            <a:off x="126875" y="785813"/>
            <a:ext cx="12188951" cy="6072187"/>
          </a:xfrm>
          <a:prstGeom prst="rect">
            <a:avLst/>
          </a:prstGeom>
        </p:spPr>
        <p:txBody>
          <a:bodyPr vert="horz" lIns="91440" tIns="45720" rIns="91440" bIns="45720" numCol="2"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a-DK" sz="1800" b="0" dirty="0"/>
              <a:t>1. Genstart teamets samarbejde</a:t>
            </a:r>
          </a:p>
          <a:p>
            <a:r>
              <a:rPr lang="da-DK" sz="1800" b="0" dirty="0"/>
              <a:t>Hold et kort teammøde</a:t>
            </a:r>
          </a:p>
          <a:p>
            <a:r>
              <a:rPr lang="da-DK" sz="1800" b="0" dirty="0"/>
              <a:t>Genbesøg jeres tips til teamsamarbejde: trivsel, forventningsafstemning, teamregler</a:t>
            </a:r>
          </a:p>
          <a:p>
            <a:r>
              <a:rPr lang="da-DK" sz="1800" b="0" dirty="0"/>
              <a:t>Tal jer varme – gerne over en virtuel øl for at løsne stemningen</a:t>
            </a:r>
          </a:p>
          <a:p>
            <a:r>
              <a:rPr lang="da-DK" sz="1800" b="0" dirty="0"/>
              <a:t>2. Brug en ven som sparringspartner</a:t>
            </a:r>
          </a:p>
          <a:p>
            <a:r>
              <a:rPr lang="da-DK" sz="1800" b="0" dirty="0"/>
              <a:t>Forklar projektet til en ven, der stiller spørgsmål</a:t>
            </a:r>
          </a:p>
          <a:p>
            <a:r>
              <a:rPr lang="da-DK" sz="1800" b="0" dirty="0"/>
              <a:t>Det tvinger dig til at strukturere dine tanker</a:t>
            </a:r>
          </a:p>
          <a:p>
            <a:r>
              <a:rPr lang="da-DK" sz="1800" b="0" dirty="0"/>
              <a:t>Skriv ned, hvad der opstår i samtalen</a:t>
            </a:r>
          </a:p>
          <a:p>
            <a:r>
              <a:rPr lang="da-DK" sz="1800" b="0" dirty="0"/>
              <a:t>3. Gå tilbage til jeres “to do‑liste”</a:t>
            </a:r>
          </a:p>
          <a:p>
            <a:r>
              <a:rPr lang="da-DK" sz="1800" b="0" dirty="0"/>
              <a:t>Se hvad I allerede har klaret</a:t>
            </a:r>
          </a:p>
          <a:p>
            <a:r>
              <a:rPr lang="da-DK" sz="1800" b="0" dirty="0"/>
              <a:t>Ros jer selv – fremdrift skaber fremdrift</a:t>
            </a:r>
          </a:p>
          <a:p>
            <a:r>
              <a:rPr lang="da-DK" sz="1800" b="0" dirty="0"/>
              <a:t>Vælg ét lille punkt at fortsætte med</a:t>
            </a:r>
          </a:p>
          <a:p>
            <a:r>
              <a:rPr lang="da-DK" sz="1800" b="0" dirty="0"/>
              <a:t>4. Aktiver underbevidstheden</a:t>
            </a:r>
          </a:p>
          <a:p>
            <a:r>
              <a:rPr lang="da-DK" sz="1800" b="0" dirty="0"/>
              <a:t>Skriv 3 stikord til næste fase med kuglepen</a:t>
            </a:r>
          </a:p>
          <a:p>
            <a:r>
              <a:rPr lang="da-DK" sz="1800" b="0" dirty="0"/>
              <a:t>Lav derefter motion – hjernen arbejder videre i baggrunden</a:t>
            </a:r>
          </a:p>
          <a:p>
            <a:r>
              <a:rPr lang="da-DK" sz="1800" b="0" dirty="0"/>
              <a:t>Skriv bagefter hurtigt og </a:t>
            </a:r>
            <a:r>
              <a:rPr lang="da-DK" sz="1800" b="0" dirty="0" err="1"/>
              <a:t>ufiltreret</a:t>
            </a:r>
            <a:r>
              <a:rPr lang="da-DK" sz="1800" b="0" dirty="0"/>
              <a:t> om de tre ord (ingen grammatik, ingen perfektion)</a:t>
            </a:r>
          </a:p>
          <a:p>
            <a:r>
              <a:rPr lang="da-DK" sz="1800" b="0" dirty="0"/>
              <a:t>Brug teksten til at skabe struktur og finde kilder</a:t>
            </a:r>
          </a:p>
          <a:p>
            <a:r>
              <a:rPr lang="da-DK" sz="1800" b="0" dirty="0"/>
              <a:t>5. Lav et 3‑minutters mindmap</a:t>
            </a:r>
          </a:p>
          <a:p>
            <a:r>
              <a:rPr lang="da-DK" sz="1800" b="0" dirty="0"/>
              <a:t>Kuglepennen må ikke løftes fra papiret</a:t>
            </a:r>
          </a:p>
          <a:p>
            <a:r>
              <a:rPr lang="da-DK" sz="1800" b="0" dirty="0"/>
              <a:t>Skriv og tegn kontinuerligt – det skaber flow og nye forbindelser</a:t>
            </a:r>
          </a:p>
          <a:p>
            <a:r>
              <a:rPr lang="da-DK" sz="1800" b="0" dirty="0"/>
              <a:t>6. Skriv en foreløbig konklusion</a:t>
            </a:r>
          </a:p>
          <a:p>
            <a:r>
              <a:rPr lang="da-DK" sz="1800" b="0" dirty="0"/>
              <a:t>Formuler den konklusion, I </a:t>
            </a:r>
            <a:r>
              <a:rPr lang="da-DK" sz="1800" b="0" i="1" dirty="0"/>
              <a:t>ønsker</a:t>
            </a:r>
            <a:r>
              <a:rPr lang="da-DK" sz="1800" b="0" dirty="0"/>
              <a:t> at ende med</a:t>
            </a:r>
          </a:p>
          <a:p>
            <a:r>
              <a:rPr lang="da-DK" sz="1800" b="0" dirty="0"/>
              <a:t>Spørg: </a:t>
            </a:r>
            <a:r>
              <a:rPr lang="da-DK" sz="1800" b="0" i="1" dirty="0"/>
              <a:t>Hvad skal der til for at nå dertil?</a:t>
            </a:r>
            <a:endParaRPr lang="da-DK" sz="1800" b="0" dirty="0"/>
          </a:p>
          <a:p>
            <a:r>
              <a:rPr lang="da-DK" sz="1800" b="0" dirty="0"/>
              <a:t>I har nu en ny, konkret arbejdsplan</a:t>
            </a:r>
          </a:p>
          <a:p>
            <a:r>
              <a:rPr lang="da-DK" sz="1800" b="0" dirty="0"/>
              <a:t>7. Søg hjælp i tide</a:t>
            </a:r>
          </a:p>
          <a:p>
            <a:r>
              <a:rPr lang="da-DK" sz="1800" b="0" dirty="0"/>
              <a:t>Kontakt Studenter­rådgivningen eller jeres vejleder</a:t>
            </a:r>
          </a:p>
          <a:p>
            <a:r>
              <a:rPr lang="da-DK" sz="1800" b="0" dirty="0"/>
              <a:t>Individuelt eller som gruppe</a:t>
            </a:r>
          </a:p>
          <a:p>
            <a:r>
              <a:rPr lang="da-DK" sz="1800" b="0" dirty="0"/>
              <a:t>Der må ikke gå mere end to hele arbejdsdage, hvor der intet sker</a:t>
            </a:r>
          </a:p>
          <a:p>
            <a:endParaRPr lang="da-DK" sz="1800" dirty="0"/>
          </a:p>
        </p:txBody>
      </p:sp>
    </p:spTree>
    <p:extLst>
      <p:ext uri="{BB962C8B-B14F-4D97-AF65-F5344CB8AC3E}">
        <p14:creationId xmlns:p14="http://schemas.microsoft.com/office/powerpoint/2010/main" val="199188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03573D-2F2C-6A8C-5A28-47B5AA706917}"/>
              </a:ext>
            </a:extLst>
          </p:cNvPr>
          <p:cNvSpPr>
            <a:spLocks noGrp="1"/>
          </p:cNvSpPr>
          <p:nvPr>
            <p:ph type="title"/>
          </p:nvPr>
        </p:nvSpPr>
        <p:spPr>
          <a:xfrm>
            <a:off x="0" y="1"/>
            <a:ext cx="12192000" cy="1406012"/>
          </a:xfrm>
          <a:solidFill>
            <a:schemeClr val="tx2">
              <a:lumMod val="40000"/>
              <a:lumOff val="60000"/>
            </a:schemeClr>
          </a:solidFill>
        </p:spPr>
        <p:txBody>
          <a:bodyPr/>
          <a:lstStyle/>
          <a:p>
            <a:r>
              <a:rPr lang="da-DK" dirty="0"/>
              <a:t>   </a:t>
            </a:r>
            <a:r>
              <a:rPr lang="da-DK" sz="3600" dirty="0">
                <a:solidFill>
                  <a:srgbClr val="002060"/>
                </a:solidFill>
              </a:rPr>
              <a:t>Hvad er metode I</a:t>
            </a:r>
          </a:p>
        </p:txBody>
      </p:sp>
      <p:sp>
        <p:nvSpPr>
          <p:cNvPr id="3" name="Pladsholder til indhold 2">
            <a:extLst>
              <a:ext uri="{FF2B5EF4-FFF2-40B4-BE49-F238E27FC236}">
                <a16:creationId xmlns:a16="http://schemas.microsoft.com/office/drawing/2014/main" id="{52CDD50C-9734-15D3-F385-F2E10F569492}"/>
              </a:ext>
            </a:extLst>
          </p:cNvPr>
          <p:cNvSpPr>
            <a:spLocks noGrp="1"/>
          </p:cNvSpPr>
          <p:nvPr>
            <p:ph idx="1"/>
          </p:nvPr>
        </p:nvSpPr>
        <p:spPr>
          <a:xfrm>
            <a:off x="223837" y="1725612"/>
            <a:ext cx="11744325" cy="4889500"/>
          </a:xfrm>
        </p:spPr>
        <p:txBody>
          <a:bodyPr>
            <a:normAutofit lnSpcReduction="10000"/>
          </a:bodyPr>
          <a:lstStyle/>
          <a:p>
            <a:pPr marL="0" indent="0">
              <a:buNone/>
            </a:pPr>
            <a:r>
              <a:rPr lang="da-DK" b="1" dirty="0"/>
              <a:t>Metode – hvorfor er det vigtigt?</a:t>
            </a:r>
          </a:p>
          <a:p>
            <a:r>
              <a:rPr lang="da-DK" dirty="0"/>
              <a:t>Metoden er din gennemsigtighed i vejen frem mod en påstand. Den viser </a:t>
            </a:r>
            <a:r>
              <a:rPr lang="da-DK" i="1" dirty="0"/>
              <a:t>hvordan</a:t>
            </a:r>
            <a:r>
              <a:rPr lang="da-DK" dirty="0"/>
              <a:t> du har undersøgt noget, og </a:t>
            </a:r>
            <a:r>
              <a:rPr lang="da-DK" i="1" dirty="0"/>
              <a:t>hvorfor</a:t>
            </a:r>
            <a:r>
              <a:rPr lang="da-DK" dirty="0"/>
              <a:t> dine resultater kan betragtes som troværdige.</a:t>
            </a:r>
          </a:p>
          <a:p>
            <a:pPr marL="0" indent="0">
              <a:buNone/>
            </a:pPr>
            <a:r>
              <a:rPr lang="da-DK" b="1" dirty="0"/>
              <a:t>Hvad skal en metodeforklaring kunne?</a:t>
            </a:r>
          </a:p>
          <a:p>
            <a:r>
              <a:rPr lang="da-DK" dirty="0"/>
              <a:t>Vise en detaljeret plan for undersøgelsen </a:t>
            </a:r>
          </a:p>
          <a:p>
            <a:r>
              <a:rPr lang="da-DK" dirty="0"/>
              <a:t>Den er så klar, at læser kan gentage en tilsvarende fremgangsmåde og opnå et tilnærmelsesvis tilsvarende datasæt. (ikke alle metoder lader sig præcist gentage – eksempelvis observationer af adfærd i præcist samme tid &amp; rum)</a:t>
            </a:r>
          </a:p>
          <a:p>
            <a:pPr lvl="0"/>
            <a:r>
              <a:rPr lang="da-DK" dirty="0"/>
              <a:t>Den skal vise, at du har styr på håndteringen af belæg, og at dine argumenter hviler på en systematisk proces</a:t>
            </a:r>
          </a:p>
        </p:txBody>
      </p:sp>
      <p:sp>
        <p:nvSpPr>
          <p:cNvPr id="5" name="Tekstfelt 4">
            <a:extLst>
              <a:ext uri="{FF2B5EF4-FFF2-40B4-BE49-F238E27FC236}">
                <a16:creationId xmlns:a16="http://schemas.microsoft.com/office/drawing/2014/main" id="{27E3DCBE-B3FE-88E3-5A07-EF28E902BD03}"/>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9927193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443650-5FF2-44E9-990D-8A392922314A}"/>
              </a:ext>
            </a:extLst>
          </p:cNvPr>
          <p:cNvSpPr>
            <a:spLocks noGrp="1"/>
          </p:cNvSpPr>
          <p:nvPr>
            <p:ph type="title"/>
          </p:nvPr>
        </p:nvSpPr>
        <p:spPr>
          <a:xfrm>
            <a:off x="0" y="0"/>
            <a:ext cx="12192000" cy="1218340"/>
          </a:xfrm>
          <a:solidFill>
            <a:schemeClr val="tx2">
              <a:lumMod val="40000"/>
              <a:lumOff val="60000"/>
            </a:schemeClr>
          </a:solidFill>
        </p:spPr>
        <p:txBody>
          <a:bodyPr/>
          <a:lstStyle/>
          <a:p>
            <a:r>
              <a:rPr lang="da-DK" dirty="0">
                <a:solidFill>
                  <a:srgbClr val="002060"/>
                </a:solidFill>
                <a:latin typeface="+mn-lt"/>
              </a:rPr>
              <a:t>  </a:t>
            </a:r>
            <a:r>
              <a:rPr lang="da-DK" sz="3600" dirty="0">
                <a:solidFill>
                  <a:srgbClr val="002060"/>
                </a:solidFill>
                <a:latin typeface="+mn-lt"/>
              </a:rPr>
              <a:t>Casestudie</a:t>
            </a:r>
          </a:p>
        </p:txBody>
      </p:sp>
      <p:sp>
        <p:nvSpPr>
          <p:cNvPr id="3" name="Pladsholder til indhold 2">
            <a:extLst>
              <a:ext uri="{FF2B5EF4-FFF2-40B4-BE49-F238E27FC236}">
                <a16:creationId xmlns:a16="http://schemas.microsoft.com/office/drawing/2014/main" id="{B3307ED0-D96F-4063-B477-115AF1144626}"/>
              </a:ext>
            </a:extLst>
          </p:cNvPr>
          <p:cNvSpPr>
            <a:spLocks noGrp="1"/>
          </p:cNvSpPr>
          <p:nvPr>
            <p:ph idx="1"/>
          </p:nvPr>
        </p:nvSpPr>
        <p:spPr>
          <a:xfrm>
            <a:off x="93153" y="1378858"/>
            <a:ext cx="12005694" cy="5680620"/>
          </a:xfrm>
        </p:spPr>
        <p:txBody>
          <a:bodyPr>
            <a:normAutofit lnSpcReduction="10000"/>
          </a:bodyPr>
          <a:lstStyle/>
          <a:p>
            <a:r>
              <a:rPr lang="da-DK" dirty="0"/>
              <a:t>Er et ‘real </a:t>
            </a:r>
            <a:r>
              <a:rPr lang="da-DK" dirty="0" err="1"/>
              <a:t>life</a:t>
            </a:r>
            <a:r>
              <a:rPr lang="da-DK" dirty="0"/>
              <a:t>’, ikke generaliserende kvalitativ studie af en situation/ et emne/ et fænomen med flere variabler og set fra flere sider, som besvarer hvordan, hvornår og hvorfor </a:t>
            </a:r>
            <a:r>
              <a:rPr lang="da-DK" sz="1800" dirty="0"/>
              <a:t>(Yin, R (1994) Case </a:t>
            </a:r>
            <a:r>
              <a:rPr lang="da-DK" sz="1800" dirty="0" err="1"/>
              <a:t>Study</a:t>
            </a:r>
            <a:r>
              <a:rPr lang="da-DK" sz="1800" dirty="0"/>
              <a:t> Research, Design &amp; Methods, Sage </a:t>
            </a:r>
            <a:r>
              <a:rPr lang="da-DK" sz="1800" dirty="0" err="1"/>
              <a:t>Publication</a:t>
            </a:r>
            <a:r>
              <a:rPr lang="da-DK" sz="1800" dirty="0"/>
              <a:t>, CA, kap.1)</a:t>
            </a:r>
          </a:p>
          <a:p>
            <a:r>
              <a:rPr lang="da-DK" dirty="0"/>
              <a:t>Formål: At danne en dybere forståelse og et analytisk fakta-drevet grundlag for beslutning</a:t>
            </a:r>
          </a:p>
          <a:p>
            <a:r>
              <a:rPr lang="da-DK" dirty="0"/>
              <a:t>Er udforskende, testende, forklarende, deskriptiv </a:t>
            </a:r>
            <a:r>
              <a:rPr lang="da-DK" sz="1800" dirty="0"/>
              <a:t>(Yin 1994)</a:t>
            </a:r>
            <a:r>
              <a:rPr lang="da-DK" dirty="0"/>
              <a:t> og kan danne teori </a:t>
            </a:r>
            <a:r>
              <a:rPr lang="da-DK" sz="1800" dirty="0"/>
              <a:t>(Eisenhardt 1989) </a:t>
            </a:r>
            <a:r>
              <a:rPr lang="da-DK" dirty="0"/>
              <a:t>og således kræver holistisk dataindsamling både af fænomen og kontekst </a:t>
            </a:r>
            <a:r>
              <a:rPr lang="da-DK" sz="1800" dirty="0"/>
              <a:t>(Thomas, G 2011)</a:t>
            </a:r>
          </a:p>
          <a:p>
            <a:r>
              <a:rPr lang="da-DK" dirty="0"/>
              <a:t>Forelægger langt flere detaljer end nogen anden både kvalitativ og kvantitativ research metode</a:t>
            </a:r>
          </a:p>
          <a:p>
            <a:r>
              <a:rPr lang="da-DK" sz="2800" dirty="0"/>
              <a:t>Kræver som alle øvrige metoder at den begynder med en grundig metode guide indeholdende mål, afgrænsning, etiske overvejelser, procesbeskrivelser, tolkningskriterier, data præsentationsplan, indsamlingsplan, databehandlingsplan, analyse- og tolkningsplan, evalueringskriterier</a:t>
            </a:r>
          </a:p>
          <a:p>
            <a:endParaRPr lang="da-DK" dirty="0"/>
          </a:p>
          <a:p>
            <a:endParaRPr lang="da-DK" dirty="0"/>
          </a:p>
          <a:p>
            <a:pPr marL="0" indent="0">
              <a:buNone/>
            </a:pPr>
            <a:endParaRPr lang="da-DK" dirty="0"/>
          </a:p>
        </p:txBody>
      </p:sp>
      <p:sp>
        <p:nvSpPr>
          <p:cNvPr id="6" name="Tekstfelt 5">
            <a:extLst>
              <a:ext uri="{FF2B5EF4-FFF2-40B4-BE49-F238E27FC236}">
                <a16:creationId xmlns:a16="http://schemas.microsoft.com/office/drawing/2014/main" id="{73E74987-B0BE-CC58-1385-CD2A8C7F1384}"/>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69542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58F20-CA22-90D1-3A56-3F482BF222F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DB3E948-513A-B8CF-E2F9-0BFC676A6087}"/>
              </a:ext>
            </a:extLst>
          </p:cNvPr>
          <p:cNvSpPr>
            <a:spLocks noGrp="1"/>
          </p:cNvSpPr>
          <p:nvPr>
            <p:ph type="title"/>
          </p:nvPr>
        </p:nvSpPr>
        <p:spPr>
          <a:xfrm>
            <a:off x="0" y="0"/>
            <a:ext cx="12192000" cy="767357"/>
          </a:xfrm>
          <a:solidFill>
            <a:schemeClr val="tx2">
              <a:lumMod val="40000"/>
              <a:lumOff val="60000"/>
            </a:schemeClr>
          </a:solidFill>
        </p:spPr>
        <p:txBody>
          <a:bodyPr/>
          <a:lstStyle/>
          <a:p>
            <a:r>
              <a:rPr lang="da-DK" dirty="0">
                <a:solidFill>
                  <a:srgbClr val="002060"/>
                </a:solidFill>
                <a:latin typeface="+mn-lt"/>
              </a:rPr>
              <a:t>  </a:t>
            </a:r>
            <a:r>
              <a:rPr lang="da-DK" sz="3600" dirty="0">
                <a:solidFill>
                  <a:srgbClr val="002060"/>
                </a:solidFill>
                <a:latin typeface="+mn-lt"/>
              </a:rPr>
              <a:t>Casestudier</a:t>
            </a:r>
          </a:p>
        </p:txBody>
      </p:sp>
      <p:sp>
        <p:nvSpPr>
          <p:cNvPr id="3" name="Pladsholder til indhold 2">
            <a:extLst>
              <a:ext uri="{FF2B5EF4-FFF2-40B4-BE49-F238E27FC236}">
                <a16:creationId xmlns:a16="http://schemas.microsoft.com/office/drawing/2014/main" id="{B8443613-A5BD-0EC0-FF3E-9B1BEB6A2129}"/>
              </a:ext>
            </a:extLst>
          </p:cNvPr>
          <p:cNvSpPr>
            <a:spLocks noGrp="1"/>
          </p:cNvSpPr>
          <p:nvPr>
            <p:ph idx="1"/>
          </p:nvPr>
        </p:nvSpPr>
        <p:spPr>
          <a:xfrm>
            <a:off x="93153" y="1378858"/>
            <a:ext cx="12005694" cy="5680620"/>
          </a:xfrm>
        </p:spPr>
        <p:txBody>
          <a:bodyPr>
            <a:normAutofit/>
          </a:bodyPr>
          <a:lstStyle/>
          <a:p>
            <a:endParaRPr lang="da-DK" dirty="0"/>
          </a:p>
          <a:p>
            <a:pPr marL="0" indent="0">
              <a:buNone/>
            </a:pPr>
            <a:endParaRPr lang="da-DK" dirty="0"/>
          </a:p>
        </p:txBody>
      </p:sp>
      <p:sp>
        <p:nvSpPr>
          <p:cNvPr id="6" name="Tekstfelt 5">
            <a:extLst>
              <a:ext uri="{FF2B5EF4-FFF2-40B4-BE49-F238E27FC236}">
                <a16:creationId xmlns:a16="http://schemas.microsoft.com/office/drawing/2014/main" id="{19FFB67D-69C0-D439-A5D0-C2FB2A30CA8C}"/>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
        <p:nvSpPr>
          <p:cNvPr id="8" name="Tekstfelt 7">
            <a:extLst>
              <a:ext uri="{FF2B5EF4-FFF2-40B4-BE49-F238E27FC236}">
                <a16:creationId xmlns:a16="http://schemas.microsoft.com/office/drawing/2014/main" id="{33EDB7D8-2367-587B-F477-EE28B2EE1FA0}"/>
              </a:ext>
            </a:extLst>
          </p:cNvPr>
          <p:cNvSpPr txBox="1"/>
          <p:nvPr/>
        </p:nvSpPr>
        <p:spPr>
          <a:xfrm>
            <a:off x="93153" y="767357"/>
            <a:ext cx="12005694" cy="6093976"/>
          </a:xfrm>
          <a:prstGeom prst="rect">
            <a:avLst/>
          </a:prstGeom>
          <a:noFill/>
        </p:spPr>
        <p:txBody>
          <a:bodyPr wrap="square">
            <a:spAutoFit/>
          </a:bodyPr>
          <a:lstStyle/>
          <a:p>
            <a:pPr>
              <a:buNone/>
            </a:pPr>
            <a:r>
              <a:rPr lang="da-DK" sz="2600" b="1" dirty="0"/>
              <a:t>Styrker</a:t>
            </a:r>
          </a:p>
          <a:p>
            <a:pPr marL="342900" lvl="0" indent="-342900">
              <a:buFont typeface="Arial" panose="020B0604020202020204" pitchFamily="34" charset="0"/>
              <a:buChar char="•"/>
            </a:pPr>
            <a:r>
              <a:rPr lang="da-DK" sz="2600" dirty="0">
                <a:effectLst/>
              </a:rPr>
              <a:t>Undersøger fænomener i deres naturlige kontekst, frem for at abstrahere dem ud af situationen.</a:t>
            </a:r>
            <a:endParaRPr lang="da-DK" sz="2600" dirty="0"/>
          </a:p>
          <a:p>
            <a:pPr marL="342900" lvl="0" indent="-342900">
              <a:buFont typeface="Arial" panose="020B0604020202020204" pitchFamily="34" charset="0"/>
              <a:buChar char="•"/>
            </a:pPr>
            <a:r>
              <a:rPr lang="da-DK" sz="2600" dirty="0">
                <a:effectLst/>
              </a:rPr>
              <a:t>Giver mulighed for at kombinere flere datatyper og metoder i samme undersøgelse.</a:t>
            </a:r>
            <a:endParaRPr lang="da-DK" sz="2600" dirty="0"/>
          </a:p>
          <a:p>
            <a:pPr marL="342900" lvl="0" indent="-342900">
              <a:buFont typeface="Arial" panose="020B0604020202020204" pitchFamily="34" charset="0"/>
              <a:buChar char="•"/>
            </a:pPr>
            <a:r>
              <a:rPr lang="da-DK" sz="2600" dirty="0">
                <a:effectLst/>
              </a:rPr>
              <a:t>Skaber dybde, nuancer og kritisk indsigt, som kan udvikle og udfordre eksisterende teori.</a:t>
            </a:r>
            <a:endParaRPr lang="da-DK" sz="2600" dirty="0"/>
          </a:p>
          <a:p>
            <a:pPr marL="342900" lvl="0" indent="-342900">
              <a:buFont typeface="Arial" panose="020B0604020202020204" pitchFamily="34" charset="0"/>
              <a:buChar char="•"/>
            </a:pPr>
            <a:r>
              <a:rPr lang="da-DK" sz="2600" dirty="0">
                <a:effectLst/>
              </a:rPr>
              <a:t>Åbner for dialog og samskabelse med de involverede aktører, hvilket kan forbedre praksis og organisatoriske processer.</a:t>
            </a:r>
            <a:endParaRPr lang="da-DK" sz="2600" dirty="0"/>
          </a:p>
          <a:p>
            <a:pPr>
              <a:buNone/>
            </a:pPr>
            <a:r>
              <a:rPr lang="da-DK" sz="2600" b="1" dirty="0"/>
              <a:t>Begrænsninger</a:t>
            </a:r>
          </a:p>
          <a:p>
            <a:pPr marL="342900" lvl="0" indent="-342900">
              <a:buFont typeface="Arial" panose="020B0604020202020204" pitchFamily="34" charset="0"/>
              <a:buChar char="•"/>
            </a:pPr>
            <a:r>
              <a:rPr lang="da-DK" sz="2600" dirty="0">
                <a:effectLst/>
              </a:rPr>
              <a:t>Resultaterne har begrænset generaliserbarhed, da de er tæt knyttet til en specifik kontekst.</a:t>
            </a:r>
            <a:endParaRPr lang="da-DK" sz="2600" dirty="0"/>
          </a:p>
          <a:p>
            <a:pPr marL="342900" lvl="0" indent="-342900">
              <a:buFont typeface="Arial" panose="020B0604020202020204" pitchFamily="34" charset="0"/>
              <a:buChar char="•"/>
            </a:pPr>
            <a:r>
              <a:rPr lang="da-DK" sz="2600" dirty="0">
                <a:effectLst/>
              </a:rPr>
              <a:t>Risiko for forskerbias, fx bekræftelse af egne antagelser eller for stor identifikation med casen.</a:t>
            </a:r>
            <a:endParaRPr lang="da-DK" sz="2600" dirty="0"/>
          </a:p>
          <a:p>
            <a:pPr marL="342900" lvl="0" indent="-342900">
              <a:buFont typeface="Arial" panose="020B0604020202020204" pitchFamily="34" charset="0"/>
              <a:buChar char="•"/>
            </a:pPr>
            <a:r>
              <a:rPr lang="da-DK" sz="2600" dirty="0">
                <a:effectLst/>
              </a:rPr>
              <a:t>Casestudier opfattes ofte som mindre gennemslagskraftige end større kvantitative undersøgelser, hvilket kan påvirke deres vægt i bredere forskningsdebatter.</a:t>
            </a:r>
            <a:endParaRPr lang="da-DK" sz="2600" dirty="0"/>
          </a:p>
        </p:txBody>
      </p:sp>
    </p:spTree>
    <p:extLst>
      <p:ext uri="{BB962C8B-B14F-4D97-AF65-F5344CB8AC3E}">
        <p14:creationId xmlns:p14="http://schemas.microsoft.com/office/powerpoint/2010/main" val="1409906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F991C2-D2D6-A2F4-6E04-A1F02E738FAE}"/>
              </a:ext>
            </a:extLst>
          </p:cNvPr>
          <p:cNvSpPr>
            <a:spLocks noGrp="1"/>
          </p:cNvSpPr>
          <p:nvPr>
            <p:ph type="title"/>
          </p:nvPr>
        </p:nvSpPr>
        <p:spPr>
          <a:xfrm>
            <a:off x="0" y="1"/>
            <a:ext cx="12192000" cy="1186542"/>
          </a:xfrm>
          <a:solidFill>
            <a:schemeClr val="tx2">
              <a:lumMod val="40000"/>
              <a:lumOff val="60000"/>
            </a:schemeClr>
          </a:solidFill>
        </p:spPr>
        <p:txBody>
          <a:bodyPr>
            <a:normAutofit/>
          </a:bodyPr>
          <a:lstStyle/>
          <a:p>
            <a:r>
              <a:rPr lang="da-DK" sz="3600" dirty="0">
                <a:solidFill>
                  <a:srgbClr val="002060"/>
                </a:solidFill>
              </a:rPr>
              <a:t>    At finde en case virksomhed</a:t>
            </a:r>
          </a:p>
        </p:txBody>
      </p:sp>
      <p:pic>
        <p:nvPicPr>
          <p:cNvPr id="5" name="Billede 4">
            <a:extLst>
              <a:ext uri="{FF2B5EF4-FFF2-40B4-BE49-F238E27FC236}">
                <a16:creationId xmlns:a16="http://schemas.microsoft.com/office/drawing/2014/main" id="{29807B8A-2FA8-96F6-D2F7-67D9C55DAA3E}"/>
              </a:ext>
            </a:extLst>
          </p:cNvPr>
          <p:cNvPicPr>
            <a:picLocks noChangeAspect="1"/>
          </p:cNvPicPr>
          <p:nvPr/>
        </p:nvPicPr>
        <p:blipFill>
          <a:blip r:embed="rId2"/>
          <a:stretch>
            <a:fillRect/>
          </a:stretch>
        </p:blipFill>
        <p:spPr>
          <a:xfrm>
            <a:off x="6477000" y="1344739"/>
            <a:ext cx="5032014" cy="5270373"/>
          </a:xfrm>
          <a:prstGeom prst="rect">
            <a:avLst/>
          </a:prstGeom>
        </p:spPr>
      </p:pic>
      <p:sp>
        <p:nvSpPr>
          <p:cNvPr id="6" name="Tekstfelt 5">
            <a:extLst>
              <a:ext uri="{FF2B5EF4-FFF2-40B4-BE49-F238E27FC236}">
                <a16:creationId xmlns:a16="http://schemas.microsoft.com/office/drawing/2014/main" id="{08E98B18-EB5A-6F36-7C09-E3D758506697}"/>
              </a:ext>
            </a:extLst>
          </p:cNvPr>
          <p:cNvSpPr txBox="1"/>
          <p:nvPr/>
        </p:nvSpPr>
        <p:spPr>
          <a:xfrm>
            <a:off x="559912" y="2671784"/>
            <a:ext cx="5062476" cy="1692771"/>
          </a:xfrm>
          <a:prstGeom prst="rect">
            <a:avLst/>
          </a:prstGeom>
          <a:noFill/>
        </p:spPr>
        <p:txBody>
          <a:bodyPr wrap="none" rtlCol="0">
            <a:spAutoFit/>
          </a:bodyPr>
          <a:lstStyle/>
          <a:p>
            <a:r>
              <a:rPr lang="da-DK" sz="2600" dirty="0"/>
              <a:t>Udgangspunkt</a:t>
            </a:r>
          </a:p>
          <a:p>
            <a:pPr marL="285750" indent="-285750">
              <a:buFont typeface="Arial" panose="020B0604020202020204" pitchFamily="34" charset="0"/>
              <a:buChar char="•"/>
            </a:pPr>
            <a:r>
              <a:rPr lang="da-DK" sz="2600" dirty="0"/>
              <a:t>Hvad er </a:t>
            </a:r>
            <a:r>
              <a:rPr lang="da-DK" sz="2600" dirty="0" err="1"/>
              <a:t>interressant</a:t>
            </a:r>
            <a:r>
              <a:rPr lang="da-DK" sz="2600" dirty="0"/>
              <a:t> at undersøge</a:t>
            </a:r>
          </a:p>
          <a:p>
            <a:pPr marL="285750" indent="-285750">
              <a:buFont typeface="Arial" panose="020B0604020202020204" pitchFamily="34" charset="0"/>
              <a:buChar char="•"/>
            </a:pPr>
            <a:r>
              <a:rPr lang="da-DK" sz="2600" dirty="0"/>
              <a:t>Hvad er relevant at undersøge</a:t>
            </a:r>
          </a:p>
          <a:p>
            <a:pPr marL="285750" indent="-285750">
              <a:buFont typeface="Arial" panose="020B0604020202020204" pitchFamily="34" charset="0"/>
              <a:buChar char="•"/>
            </a:pPr>
            <a:r>
              <a:rPr lang="da-DK" sz="2600" dirty="0"/>
              <a:t>Hvad motiverer dig</a:t>
            </a:r>
          </a:p>
        </p:txBody>
      </p:sp>
      <p:sp>
        <p:nvSpPr>
          <p:cNvPr id="8" name="Tekstfelt 7">
            <a:extLst>
              <a:ext uri="{FF2B5EF4-FFF2-40B4-BE49-F238E27FC236}">
                <a16:creationId xmlns:a16="http://schemas.microsoft.com/office/drawing/2014/main" id="{15CF8F75-768C-E4D7-F403-BE38756FFD25}"/>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8261325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923C81-8918-3E6F-2CA6-1C76A4964E3C}"/>
              </a:ext>
            </a:extLst>
          </p:cNvPr>
          <p:cNvSpPr>
            <a:spLocks noGrp="1"/>
          </p:cNvSpPr>
          <p:nvPr>
            <p:ph type="title"/>
          </p:nvPr>
        </p:nvSpPr>
        <p:spPr>
          <a:xfrm>
            <a:off x="0" y="1"/>
            <a:ext cx="12192000" cy="1382485"/>
          </a:xfrm>
          <a:solidFill>
            <a:schemeClr val="tx2">
              <a:lumMod val="40000"/>
              <a:lumOff val="60000"/>
            </a:schemeClr>
          </a:solidFill>
        </p:spPr>
        <p:txBody>
          <a:bodyPr/>
          <a:lstStyle/>
          <a:p>
            <a:r>
              <a:rPr lang="da-DK" dirty="0">
                <a:solidFill>
                  <a:srgbClr val="002060"/>
                </a:solidFill>
              </a:rPr>
              <a:t>  </a:t>
            </a:r>
            <a:r>
              <a:rPr lang="da-DK" sz="3600" dirty="0">
                <a:solidFill>
                  <a:srgbClr val="002060"/>
                </a:solidFill>
              </a:rPr>
              <a:t>På vej til en problemformulering</a:t>
            </a:r>
          </a:p>
        </p:txBody>
      </p:sp>
      <p:pic>
        <p:nvPicPr>
          <p:cNvPr id="5" name="Billede 4">
            <a:extLst>
              <a:ext uri="{FF2B5EF4-FFF2-40B4-BE49-F238E27FC236}">
                <a16:creationId xmlns:a16="http://schemas.microsoft.com/office/drawing/2014/main" id="{0585066F-AEB4-FBC5-6B6B-09F3B63EB482}"/>
              </a:ext>
            </a:extLst>
          </p:cNvPr>
          <p:cNvPicPr>
            <a:picLocks noChangeAspect="1"/>
          </p:cNvPicPr>
          <p:nvPr/>
        </p:nvPicPr>
        <p:blipFill>
          <a:blip r:embed="rId2"/>
          <a:stretch>
            <a:fillRect/>
          </a:stretch>
        </p:blipFill>
        <p:spPr>
          <a:xfrm>
            <a:off x="609600" y="1841901"/>
            <a:ext cx="7860032" cy="4569786"/>
          </a:xfrm>
          <a:prstGeom prst="rect">
            <a:avLst/>
          </a:prstGeom>
        </p:spPr>
      </p:pic>
      <p:sp>
        <p:nvSpPr>
          <p:cNvPr id="7" name="Tekstfelt 6">
            <a:extLst>
              <a:ext uri="{FF2B5EF4-FFF2-40B4-BE49-F238E27FC236}">
                <a16:creationId xmlns:a16="http://schemas.microsoft.com/office/drawing/2014/main" id="{012DA1C1-B029-D65F-30FD-417C33A08531}"/>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3475588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0C8868-CD98-43E4-B58C-85DE75E0A272}"/>
              </a:ext>
            </a:extLst>
          </p:cNvPr>
          <p:cNvSpPr>
            <a:spLocks noGrp="1"/>
          </p:cNvSpPr>
          <p:nvPr>
            <p:ph type="title"/>
          </p:nvPr>
        </p:nvSpPr>
        <p:spPr>
          <a:xfrm>
            <a:off x="0" y="-1"/>
            <a:ext cx="12192000" cy="985837"/>
          </a:xfrm>
          <a:solidFill>
            <a:schemeClr val="tx2">
              <a:lumMod val="40000"/>
              <a:lumOff val="60000"/>
            </a:schemeClr>
          </a:solidFill>
        </p:spPr>
        <p:txBody>
          <a:bodyPr>
            <a:normAutofit/>
          </a:bodyPr>
          <a:lstStyle/>
          <a:p>
            <a:r>
              <a:rPr lang="da-DK" sz="3600" dirty="0">
                <a:solidFill>
                  <a:srgbClr val="002060"/>
                </a:solidFill>
                <a:latin typeface="+mn-lt"/>
              </a:rPr>
              <a:t>   Teorivalg</a:t>
            </a:r>
          </a:p>
        </p:txBody>
      </p:sp>
      <p:sp>
        <p:nvSpPr>
          <p:cNvPr id="3" name="Pladsholder til indhold 2">
            <a:extLst>
              <a:ext uri="{FF2B5EF4-FFF2-40B4-BE49-F238E27FC236}">
                <a16:creationId xmlns:a16="http://schemas.microsoft.com/office/drawing/2014/main" id="{EF695408-6DE7-4DEC-A089-EF173E7326D8}"/>
              </a:ext>
            </a:extLst>
          </p:cNvPr>
          <p:cNvSpPr>
            <a:spLocks noGrp="1"/>
          </p:cNvSpPr>
          <p:nvPr>
            <p:ph idx="1"/>
          </p:nvPr>
        </p:nvSpPr>
        <p:spPr>
          <a:xfrm>
            <a:off x="142332" y="1232058"/>
            <a:ext cx="11658600" cy="4652530"/>
          </a:xfrm>
        </p:spPr>
        <p:txBody>
          <a:bodyPr>
            <a:noAutofit/>
          </a:bodyPr>
          <a:lstStyle/>
          <a:p>
            <a:pPr marL="0" indent="0">
              <a:buNone/>
            </a:pPr>
            <a:r>
              <a:rPr lang="da-DK" sz="2700" dirty="0"/>
              <a:t>Refleksioner om:</a:t>
            </a:r>
          </a:p>
          <a:p>
            <a:r>
              <a:rPr lang="da-DK" sz="2700" dirty="0"/>
              <a:t>Hvilke teorier passer til casens udfordringer?</a:t>
            </a:r>
          </a:p>
          <a:p>
            <a:r>
              <a:rPr lang="da-DK" sz="2700" dirty="0"/>
              <a:t>Hvorfor teorien er relevant/ velegnet til at belyse netop disse problemstillinger?</a:t>
            </a:r>
          </a:p>
          <a:p>
            <a:r>
              <a:rPr lang="da-DK" sz="2700" dirty="0"/>
              <a:t>Hvad sætter teorien fokus på/ beskrivelse af teoriens substans/ genstandsfelt?</a:t>
            </a:r>
          </a:p>
          <a:p>
            <a:r>
              <a:rPr lang="da-DK" sz="2700" dirty="0"/>
              <a:t>Hvad er formålet med at anvende denne teori eller disse teoretiske begreber? Hvad bidrager de med? Hvad er teoriens ambition?</a:t>
            </a:r>
          </a:p>
          <a:p>
            <a:r>
              <a:rPr lang="da-DK" sz="2700" dirty="0"/>
              <a:t>Hvordan forholder de forskellige begreber/ teorier sig til hinanden? Supplerer de, er de konkurrerende, modstridende eller komplementerende?</a:t>
            </a:r>
          </a:p>
          <a:p>
            <a:r>
              <a:rPr lang="da-DK" sz="2700" dirty="0"/>
              <a:t>Hvornår og hvor i projektet er teorien i spil?</a:t>
            </a:r>
          </a:p>
          <a:p>
            <a:pPr marL="514350" indent="-514350">
              <a:buAutoNum type="arabicPeriod"/>
            </a:pPr>
            <a:r>
              <a:rPr lang="da-DK" sz="2700" dirty="0"/>
              <a:t>Teori kritik – refleksion over teoriens svagheder og udsigelseskraft</a:t>
            </a:r>
          </a:p>
          <a:p>
            <a:pPr marL="971550" lvl="1" indent="-514350">
              <a:buAutoNum type="arabicPeriod"/>
            </a:pPr>
            <a:r>
              <a:rPr lang="da-DK" sz="2700" dirty="0"/>
              <a:t>Hvad ser teorien, hvad ser den ikke, og hvad afgrænser den sig selv fra</a:t>
            </a:r>
          </a:p>
          <a:p>
            <a:pPr marL="971550" lvl="1" indent="-514350">
              <a:buAutoNum type="arabicPeriod"/>
            </a:pPr>
            <a:r>
              <a:rPr lang="da-DK" sz="2700" dirty="0"/>
              <a:t>Belæg &amp; kritik</a:t>
            </a:r>
          </a:p>
          <a:p>
            <a:endParaRPr lang="da-DK" sz="3200" dirty="0"/>
          </a:p>
        </p:txBody>
      </p:sp>
      <p:sp>
        <p:nvSpPr>
          <p:cNvPr id="6" name="Tekstfelt 5">
            <a:extLst>
              <a:ext uri="{FF2B5EF4-FFF2-40B4-BE49-F238E27FC236}">
                <a16:creationId xmlns:a16="http://schemas.microsoft.com/office/drawing/2014/main" id="{2E5CFA0B-BAC7-A227-9089-1223413E6FB3}"/>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6889104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506D4-56AA-03E9-51C4-140881432C11}"/>
              </a:ext>
            </a:extLst>
          </p:cNvPr>
          <p:cNvSpPr>
            <a:spLocks noGrp="1"/>
          </p:cNvSpPr>
          <p:nvPr>
            <p:ph type="title"/>
          </p:nvPr>
        </p:nvSpPr>
        <p:spPr>
          <a:xfrm>
            <a:off x="0" y="1"/>
            <a:ext cx="12192000" cy="1297857"/>
          </a:xfrm>
          <a:solidFill>
            <a:schemeClr val="tx2">
              <a:lumMod val="40000"/>
              <a:lumOff val="60000"/>
            </a:schemeClr>
          </a:solidFill>
        </p:spPr>
        <p:txBody>
          <a:bodyPr/>
          <a:lstStyle/>
          <a:p>
            <a:r>
              <a:rPr lang="da-DK" dirty="0">
                <a:solidFill>
                  <a:srgbClr val="002060"/>
                </a:solidFill>
              </a:rPr>
              <a:t>   </a:t>
            </a:r>
            <a:r>
              <a:rPr lang="da-DK" sz="3600" dirty="0">
                <a:solidFill>
                  <a:srgbClr val="002060"/>
                </a:solidFill>
              </a:rPr>
              <a:t>Problemformulering</a:t>
            </a:r>
          </a:p>
        </p:txBody>
      </p:sp>
      <p:sp>
        <p:nvSpPr>
          <p:cNvPr id="4" name="Pladsholder til indhold 2">
            <a:extLst>
              <a:ext uri="{FF2B5EF4-FFF2-40B4-BE49-F238E27FC236}">
                <a16:creationId xmlns:a16="http://schemas.microsoft.com/office/drawing/2014/main" id="{6B94D606-6CF9-4A25-9E1B-B4CBEB046A2E}"/>
              </a:ext>
            </a:extLst>
          </p:cNvPr>
          <p:cNvSpPr>
            <a:spLocks noGrp="1"/>
          </p:cNvSpPr>
          <p:nvPr>
            <p:ph idx="1"/>
          </p:nvPr>
        </p:nvSpPr>
        <p:spPr>
          <a:xfrm>
            <a:off x="295275" y="1932807"/>
            <a:ext cx="11601450" cy="4088238"/>
          </a:xfrm>
        </p:spPr>
        <p:txBody>
          <a:bodyPr anchor="ctr">
            <a:normAutofit fontScale="92500" lnSpcReduction="10000"/>
          </a:bodyPr>
          <a:lstStyle/>
          <a:p>
            <a:pPr marL="0" indent="0">
              <a:buNone/>
            </a:pPr>
            <a:r>
              <a:rPr lang="da-DK" sz="3600" dirty="0"/>
              <a:t> “Art is </a:t>
            </a:r>
            <a:r>
              <a:rPr lang="da-DK" sz="3600" dirty="0" err="1"/>
              <a:t>solving</a:t>
            </a:r>
            <a:r>
              <a:rPr lang="da-DK" sz="3600" dirty="0"/>
              <a:t> problems </a:t>
            </a:r>
            <a:r>
              <a:rPr lang="da-DK" sz="3600" dirty="0" err="1"/>
              <a:t>that</a:t>
            </a:r>
            <a:r>
              <a:rPr lang="da-DK" sz="3600" dirty="0"/>
              <a:t> </a:t>
            </a:r>
            <a:r>
              <a:rPr lang="da-DK" sz="3600" dirty="0" err="1"/>
              <a:t>cannot</a:t>
            </a:r>
            <a:r>
              <a:rPr lang="da-DK" sz="3600" dirty="0"/>
              <a:t> </a:t>
            </a:r>
            <a:r>
              <a:rPr lang="da-DK" sz="3600" dirty="0" err="1"/>
              <a:t>be</a:t>
            </a:r>
            <a:r>
              <a:rPr lang="da-DK" sz="3600" dirty="0"/>
              <a:t> </a:t>
            </a:r>
            <a:r>
              <a:rPr lang="da-DK" sz="3600" dirty="0" err="1"/>
              <a:t>formulated</a:t>
            </a:r>
            <a:r>
              <a:rPr lang="da-DK" sz="3600" dirty="0"/>
              <a:t> </a:t>
            </a:r>
            <a:r>
              <a:rPr lang="da-DK" sz="3600" dirty="0" err="1"/>
              <a:t>before</a:t>
            </a:r>
            <a:r>
              <a:rPr lang="da-DK" sz="3600" dirty="0"/>
              <a:t> </a:t>
            </a:r>
            <a:r>
              <a:rPr lang="da-DK" sz="3600" dirty="0" err="1"/>
              <a:t>they</a:t>
            </a:r>
            <a:r>
              <a:rPr lang="da-DK" sz="3600" dirty="0"/>
              <a:t> have </a:t>
            </a:r>
            <a:r>
              <a:rPr lang="da-DK" sz="3600" dirty="0" err="1"/>
              <a:t>been</a:t>
            </a:r>
            <a:r>
              <a:rPr lang="da-DK" sz="3600" dirty="0"/>
              <a:t> </a:t>
            </a:r>
            <a:r>
              <a:rPr lang="da-DK" sz="3600" dirty="0" err="1"/>
              <a:t>solved</a:t>
            </a:r>
            <a:r>
              <a:rPr lang="da-DK" sz="3600" dirty="0"/>
              <a:t>.” 			(</a:t>
            </a:r>
            <a:r>
              <a:rPr lang="da-DK" dirty="0"/>
              <a:t>Piet Hein, 1972)</a:t>
            </a:r>
          </a:p>
          <a:p>
            <a:pPr marL="0" indent="0">
              <a:buNone/>
            </a:pPr>
            <a:endParaRPr lang="da-DK" dirty="0"/>
          </a:p>
          <a:p>
            <a:pPr marL="0" indent="0">
              <a:buNone/>
            </a:pPr>
            <a:r>
              <a:rPr lang="da-DK" dirty="0"/>
              <a:t>Oversættes i mange metodeteoribøger om projekt skrivning på dansk til: </a:t>
            </a:r>
          </a:p>
          <a:p>
            <a:pPr marL="0" indent="0">
              <a:buNone/>
            </a:pPr>
            <a:endParaRPr lang="da-DK" dirty="0"/>
          </a:p>
          <a:p>
            <a:pPr marL="0" indent="0">
              <a:buNone/>
            </a:pPr>
            <a:r>
              <a:rPr lang="da-DK" sz="3600" dirty="0"/>
              <a:t>”Den kreative proces karakteriseres af, at man ikke kan formulere problemet, før man kender svaret”</a:t>
            </a:r>
          </a:p>
          <a:p>
            <a:pPr marL="0" indent="0">
              <a:buNone/>
            </a:pPr>
            <a:endParaRPr lang="da-DK" dirty="0"/>
          </a:p>
          <a:p>
            <a:pPr marL="0" indent="0">
              <a:buNone/>
            </a:pPr>
            <a:r>
              <a:rPr lang="da-DK" sz="2400" dirty="0"/>
              <a:t>					</a:t>
            </a:r>
          </a:p>
        </p:txBody>
      </p:sp>
      <p:sp>
        <p:nvSpPr>
          <p:cNvPr id="6" name="Tekstfelt 5">
            <a:extLst>
              <a:ext uri="{FF2B5EF4-FFF2-40B4-BE49-F238E27FC236}">
                <a16:creationId xmlns:a16="http://schemas.microsoft.com/office/drawing/2014/main" id="{A65C8F64-7BDD-5F84-29BA-BA7F7B5DF723}"/>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842236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97BF17-77CB-43F0-AA03-A60E49773A52}"/>
              </a:ext>
            </a:extLst>
          </p:cNvPr>
          <p:cNvSpPr>
            <a:spLocks noGrp="1"/>
          </p:cNvSpPr>
          <p:nvPr>
            <p:ph type="title"/>
          </p:nvPr>
        </p:nvSpPr>
        <p:spPr>
          <a:xfrm>
            <a:off x="0" y="0"/>
            <a:ext cx="12192000" cy="1268361"/>
          </a:xfrm>
          <a:solidFill>
            <a:schemeClr val="tx2">
              <a:lumMod val="40000"/>
              <a:lumOff val="60000"/>
            </a:schemeClr>
          </a:solidFill>
        </p:spPr>
        <p:txBody>
          <a:bodyPr>
            <a:normAutofit/>
          </a:bodyPr>
          <a:lstStyle/>
          <a:p>
            <a:pPr algn="ctr"/>
            <a:r>
              <a:rPr lang="da-DK" sz="3600" dirty="0">
                <a:solidFill>
                  <a:srgbClr val="002060"/>
                </a:solidFill>
                <a:latin typeface="+mn-lt"/>
              </a:rPr>
              <a:t>En problemformulering begynder med </a:t>
            </a:r>
            <a:br>
              <a:rPr lang="da-DK" sz="3600" dirty="0">
                <a:solidFill>
                  <a:srgbClr val="002060"/>
                </a:solidFill>
                <a:latin typeface="+mn-lt"/>
              </a:rPr>
            </a:br>
            <a:r>
              <a:rPr lang="da-DK" sz="3600" dirty="0">
                <a:solidFill>
                  <a:srgbClr val="002060"/>
                </a:solidFill>
                <a:latin typeface="+mn-lt"/>
              </a:rPr>
              <a:t>Problemstillinger – Dansen om Emnet</a:t>
            </a:r>
          </a:p>
        </p:txBody>
      </p:sp>
      <p:sp>
        <p:nvSpPr>
          <p:cNvPr id="3" name="Pladsholder til indhold 2">
            <a:extLst>
              <a:ext uri="{FF2B5EF4-FFF2-40B4-BE49-F238E27FC236}">
                <a16:creationId xmlns:a16="http://schemas.microsoft.com/office/drawing/2014/main" id="{C43AED18-5950-4BE2-BE54-E31A841CF260}"/>
              </a:ext>
            </a:extLst>
          </p:cNvPr>
          <p:cNvSpPr>
            <a:spLocks noGrp="1"/>
          </p:cNvSpPr>
          <p:nvPr>
            <p:ph idx="1"/>
          </p:nvPr>
        </p:nvSpPr>
        <p:spPr>
          <a:xfrm>
            <a:off x="149264" y="1579939"/>
            <a:ext cx="11893472" cy="4869815"/>
          </a:xfrm>
        </p:spPr>
        <p:txBody>
          <a:bodyPr>
            <a:normAutofit fontScale="92500" lnSpcReduction="20000"/>
          </a:bodyPr>
          <a:lstStyle/>
          <a:p>
            <a:pPr marL="514350" indent="-514350">
              <a:buFont typeface="+mj-lt"/>
              <a:buAutoNum type="arabicPeriod"/>
            </a:pPr>
            <a:r>
              <a:rPr lang="da-DK" sz="3100" dirty="0"/>
              <a:t>En problemstilling er et sæt af spørgsmål til valgt emne</a:t>
            </a:r>
          </a:p>
          <a:p>
            <a:pPr marL="514350" indent="-514350">
              <a:buFont typeface="+mj-lt"/>
              <a:buAutoNum type="arabicPeriod"/>
            </a:pPr>
            <a:r>
              <a:rPr lang="da-DK" sz="3100" dirty="0"/>
              <a:t>Problemstillingen tager udgangspunkt i indikatorer i data</a:t>
            </a:r>
          </a:p>
          <a:p>
            <a:pPr marL="514350" indent="-514350">
              <a:buFont typeface="+mj-lt"/>
              <a:buAutoNum type="arabicPeriod"/>
            </a:pPr>
            <a:r>
              <a:rPr lang="da-DK" sz="3100" dirty="0"/>
              <a:t>Hvad undrer jer i data? (Bekymringer, muligheder, udfordringer, overraskelser, konflikter, symptomer)</a:t>
            </a:r>
          </a:p>
          <a:p>
            <a:pPr marL="514350" indent="-514350">
              <a:buFont typeface="+mj-lt"/>
              <a:buAutoNum type="arabicPeriod"/>
            </a:pPr>
            <a:r>
              <a:rPr lang="da-DK" sz="3100" dirty="0"/>
              <a:t>Hvilken organisationsteori dækker undringsområdet?</a:t>
            </a:r>
          </a:p>
          <a:p>
            <a:pPr marL="514350" indent="-514350">
              <a:buFont typeface="+mj-lt"/>
              <a:buAutoNum type="arabicPeriod"/>
            </a:pPr>
            <a:r>
              <a:rPr lang="da-DK" sz="3100" dirty="0"/>
              <a:t>Skal undringen afgrænses eller måske kategoriseres – fremstil evt. et mindmap hertil</a:t>
            </a:r>
          </a:p>
          <a:p>
            <a:pPr marL="514350" indent="-514350">
              <a:buFont typeface="+mj-lt"/>
              <a:buAutoNum type="arabicPeriod"/>
            </a:pPr>
            <a:r>
              <a:rPr lang="da-DK" sz="3100" dirty="0"/>
              <a:t>Undringen skal være interessant/ relevant for nogen – dig selv, virksomheden, omverdenen (generalisering)</a:t>
            </a:r>
          </a:p>
          <a:p>
            <a:pPr marL="514350" indent="-514350">
              <a:buFont typeface="+mj-lt"/>
              <a:buAutoNum type="arabicPeriod"/>
            </a:pPr>
            <a:r>
              <a:rPr lang="da-DK" sz="3100" dirty="0"/>
              <a:t>Er valgte emne ”</a:t>
            </a:r>
            <a:r>
              <a:rPr lang="da-DK" sz="3100" dirty="0" err="1"/>
              <a:t>feasible</a:t>
            </a:r>
            <a:r>
              <a:rPr lang="da-DK" sz="3100" dirty="0"/>
              <a:t>” at undersøge; dvs. kunne lade sig gøre at løse ift. jeres tid, ressourcer, adgang til information, geografisk adgang, være inkluderet i fagets målsætning samt være tæt på omkostningsfrit for jer. </a:t>
            </a:r>
          </a:p>
          <a:p>
            <a:pPr marL="514350" indent="-514350">
              <a:buFont typeface="+mj-lt"/>
              <a:buAutoNum type="arabicPeriod"/>
            </a:pPr>
            <a:endParaRPr lang="da-DK" dirty="0"/>
          </a:p>
          <a:p>
            <a:pPr marL="514350" indent="-514350">
              <a:buFont typeface="+mj-lt"/>
              <a:buAutoNum type="arabicPeriod"/>
            </a:pPr>
            <a:endParaRPr lang="da-DK" dirty="0"/>
          </a:p>
          <a:p>
            <a:pPr marL="514350" indent="-514350">
              <a:buFont typeface="+mj-lt"/>
              <a:buAutoNum type="arabicPeriod"/>
            </a:pPr>
            <a:endParaRPr lang="da-DK" dirty="0"/>
          </a:p>
          <a:p>
            <a:pPr marL="514350" indent="-514350">
              <a:buFont typeface="+mj-lt"/>
              <a:buAutoNum type="arabicPeriod"/>
            </a:pPr>
            <a:endParaRPr lang="da-DK" dirty="0"/>
          </a:p>
        </p:txBody>
      </p:sp>
      <p:sp>
        <p:nvSpPr>
          <p:cNvPr id="6" name="Tekstfelt 5">
            <a:extLst>
              <a:ext uri="{FF2B5EF4-FFF2-40B4-BE49-F238E27FC236}">
                <a16:creationId xmlns:a16="http://schemas.microsoft.com/office/drawing/2014/main" id="{DF4D95F4-D3C4-F6A5-5C04-2BDCA4623A5A}"/>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5239972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8EEE43-9B3A-4120-B3B7-8BFD4BDF7276}"/>
              </a:ext>
            </a:extLst>
          </p:cNvPr>
          <p:cNvSpPr>
            <a:spLocks noGrp="1"/>
          </p:cNvSpPr>
          <p:nvPr>
            <p:ph type="title"/>
          </p:nvPr>
        </p:nvSpPr>
        <p:spPr>
          <a:xfrm>
            <a:off x="0" y="0"/>
            <a:ext cx="12192000" cy="1488167"/>
          </a:xfrm>
          <a:solidFill>
            <a:schemeClr val="tx2">
              <a:lumMod val="40000"/>
              <a:lumOff val="60000"/>
            </a:schemeClr>
          </a:solidFill>
        </p:spPr>
        <p:txBody>
          <a:bodyPr>
            <a:normAutofit/>
          </a:bodyPr>
          <a:lstStyle/>
          <a:p>
            <a:r>
              <a:rPr lang="da-DK" sz="4000" dirty="0">
                <a:solidFill>
                  <a:srgbClr val="002060"/>
                </a:solidFill>
                <a:latin typeface="+mn-lt"/>
              </a:rPr>
              <a:t>  </a:t>
            </a:r>
            <a:r>
              <a:rPr lang="da-DK" sz="3600" dirty="0">
                <a:solidFill>
                  <a:srgbClr val="002060"/>
                </a:solidFill>
              </a:rPr>
              <a:t>Eksempel på a</a:t>
            </a:r>
            <a:r>
              <a:rPr lang="da-DK" sz="3600" dirty="0">
                <a:solidFill>
                  <a:srgbClr val="002060"/>
                </a:solidFill>
                <a:latin typeface="+mn-lt"/>
              </a:rPr>
              <a:t>fgrænsning indenfor en problemstilling</a:t>
            </a:r>
          </a:p>
        </p:txBody>
      </p:sp>
      <p:sp>
        <p:nvSpPr>
          <p:cNvPr id="3" name="Pladsholder til indhold 2">
            <a:extLst>
              <a:ext uri="{FF2B5EF4-FFF2-40B4-BE49-F238E27FC236}">
                <a16:creationId xmlns:a16="http://schemas.microsoft.com/office/drawing/2014/main" id="{88A6B835-5325-4C13-A26E-7216F6D8DAB7}"/>
              </a:ext>
            </a:extLst>
          </p:cNvPr>
          <p:cNvSpPr>
            <a:spLocks noGrp="1"/>
          </p:cNvSpPr>
          <p:nvPr>
            <p:ph idx="1"/>
          </p:nvPr>
        </p:nvSpPr>
        <p:spPr>
          <a:xfrm>
            <a:off x="117987" y="1959238"/>
            <a:ext cx="11956026" cy="4351338"/>
          </a:xfrm>
        </p:spPr>
        <p:txBody>
          <a:bodyPr>
            <a:normAutofit fontScale="92500" lnSpcReduction="20000"/>
          </a:bodyPr>
          <a:lstStyle/>
          <a:p>
            <a:pPr marL="0" indent="0">
              <a:buNone/>
            </a:pPr>
            <a:r>
              <a:rPr lang="da-DK" dirty="0"/>
              <a:t>Indikator: Organisationen har en struktur, der i høj grad karakteriserer, at hver medarbejder styrer sit eget arbejde. </a:t>
            </a:r>
          </a:p>
          <a:p>
            <a:pPr marL="0" indent="0">
              <a:buNone/>
            </a:pPr>
            <a:endParaRPr lang="da-DK" dirty="0"/>
          </a:p>
          <a:p>
            <a:pPr marL="514350" indent="-514350">
              <a:buAutoNum type="arabicPeriod"/>
            </a:pPr>
            <a:r>
              <a:rPr lang="da-DK" dirty="0"/>
              <a:t>Hvordan påvirker det lederne, ledelsesstilen og organisationen? Hvilken sammenhæng er der mellem organisationens struktur og de konfliktsituationer, der måtte opstå mellem medarbejdere og ledere?</a:t>
            </a:r>
          </a:p>
          <a:p>
            <a:pPr marL="514350" indent="-514350">
              <a:buAutoNum type="arabicPeriod"/>
            </a:pPr>
            <a:r>
              <a:rPr lang="da-DK" dirty="0"/>
              <a:t>Hvilket samspil er der mellem de organisatoriske rammer og kulturen? Har medarbejdere og ledelsen et fælles billede af organisationen og dens overordnede formål?</a:t>
            </a:r>
          </a:p>
          <a:p>
            <a:pPr marL="514350" indent="-514350">
              <a:buAutoNum type="arabicPeriod"/>
            </a:pPr>
            <a:r>
              <a:rPr lang="da-DK" dirty="0"/>
              <a:t>Hvilken indflydelse har medarbejderne på de overordnede beslutninger, der træffes i organisationen? Er der andre forhold end den formelle jobtitel, der giver mulighed for at få indflydelse på fælles beslutninger?</a:t>
            </a:r>
          </a:p>
          <a:p>
            <a:endParaRPr lang="da-DK" dirty="0"/>
          </a:p>
        </p:txBody>
      </p:sp>
      <p:sp>
        <p:nvSpPr>
          <p:cNvPr id="6" name="Tekstfelt 5">
            <a:extLst>
              <a:ext uri="{FF2B5EF4-FFF2-40B4-BE49-F238E27FC236}">
                <a16:creationId xmlns:a16="http://schemas.microsoft.com/office/drawing/2014/main" id="{38F33B7D-D999-9BC1-E62E-DFA880738F30}"/>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4009729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4728DA-F815-4AD5-A732-1B7A194BACBF}"/>
              </a:ext>
            </a:extLst>
          </p:cNvPr>
          <p:cNvSpPr>
            <a:spLocks noGrp="1"/>
          </p:cNvSpPr>
          <p:nvPr>
            <p:ph type="title"/>
          </p:nvPr>
        </p:nvSpPr>
        <p:spPr>
          <a:xfrm>
            <a:off x="0" y="0"/>
            <a:ext cx="12191999" cy="1229032"/>
          </a:xfrm>
          <a:solidFill>
            <a:schemeClr val="tx2">
              <a:lumMod val="40000"/>
              <a:lumOff val="60000"/>
            </a:schemeClr>
          </a:solidFill>
        </p:spPr>
        <p:txBody>
          <a:bodyPr>
            <a:normAutofit/>
          </a:bodyPr>
          <a:lstStyle/>
          <a:p>
            <a:r>
              <a:rPr lang="da-DK" sz="4000" dirty="0">
                <a:solidFill>
                  <a:srgbClr val="002060"/>
                </a:solidFill>
                <a:latin typeface="+mn-lt"/>
              </a:rPr>
              <a:t>     </a:t>
            </a:r>
            <a:r>
              <a:rPr lang="da-DK" sz="3600" dirty="0">
                <a:solidFill>
                  <a:srgbClr val="002060"/>
                </a:solidFill>
                <a:latin typeface="+mn-lt"/>
              </a:rPr>
              <a:t>Eksempler på forskellige typer problemformuleringer</a:t>
            </a:r>
          </a:p>
        </p:txBody>
      </p:sp>
      <p:sp>
        <p:nvSpPr>
          <p:cNvPr id="3" name="Pladsholder til indhold 2">
            <a:extLst>
              <a:ext uri="{FF2B5EF4-FFF2-40B4-BE49-F238E27FC236}">
                <a16:creationId xmlns:a16="http://schemas.microsoft.com/office/drawing/2014/main" id="{15D6AB47-BFB7-41C7-BE62-219DAEFB8F1D}"/>
              </a:ext>
            </a:extLst>
          </p:cNvPr>
          <p:cNvSpPr>
            <a:spLocks noGrp="1"/>
          </p:cNvSpPr>
          <p:nvPr>
            <p:ph idx="1"/>
          </p:nvPr>
        </p:nvSpPr>
        <p:spPr>
          <a:xfrm>
            <a:off x="617733" y="1620474"/>
            <a:ext cx="10956532" cy="4790932"/>
          </a:xfrm>
        </p:spPr>
        <p:txBody>
          <a:bodyPr>
            <a:normAutofit fontScale="92500" lnSpcReduction="10000"/>
          </a:bodyPr>
          <a:lstStyle/>
          <a:p>
            <a:r>
              <a:rPr lang="da-DK" b="0" i="0" dirty="0">
                <a:effectLst/>
              </a:rPr>
              <a:t>Beskrivende: Hvordan fordeler X-virksomhed arbejdsopgaverne blandt de ansatte?</a:t>
            </a:r>
          </a:p>
          <a:p>
            <a:r>
              <a:rPr lang="da-DK" b="0" i="0" dirty="0">
                <a:effectLst/>
              </a:rPr>
              <a:t>Analyserende: Hvilke dele af organisationen har mest magt; de, der udfører arbejdet, de der planlægger arbejdet, de der leder arbejdet, eller de der udvikler arbejdet?</a:t>
            </a:r>
            <a:endParaRPr lang="da-DK" dirty="0"/>
          </a:p>
          <a:p>
            <a:r>
              <a:rPr lang="da-DK" b="0" i="0" dirty="0">
                <a:effectLst/>
              </a:rPr>
              <a:t>Vurderende: Hvilke formelle og uformelle metoder er mest effektive til at socialisere medarbejderne? </a:t>
            </a:r>
          </a:p>
          <a:p>
            <a:r>
              <a:rPr lang="da-DK" dirty="0"/>
              <a:t>Komparativ</a:t>
            </a:r>
            <a:r>
              <a:rPr lang="da-DK" b="0" i="0" dirty="0">
                <a:effectLst/>
              </a:rPr>
              <a:t>: Hvordan klarer Vestas sig økonomisk i forhold til Siemens Wind Power – og hvad er årsagerne til evt. forskelle?</a:t>
            </a:r>
          </a:p>
          <a:p>
            <a:r>
              <a:rPr lang="da-DK" dirty="0"/>
              <a:t>Udvikl</a:t>
            </a:r>
            <a:r>
              <a:rPr lang="da-DK" b="0" i="0" dirty="0">
                <a:effectLst/>
              </a:rPr>
              <a:t>ende: Hvordan kan et system til at dokumentere business aktiviteter f.eks. projekter, workshops</a:t>
            </a:r>
            <a:r>
              <a:rPr lang="da-DK" dirty="0"/>
              <a:t> og</a:t>
            </a:r>
            <a:r>
              <a:rPr lang="da-DK" b="0" i="0" dirty="0">
                <a:effectLst/>
              </a:rPr>
              <a:t> træning designes til brug for alle ansatte, de kan arbejde effektivt med henblik på at yde X-firma optimal service?  </a:t>
            </a:r>
            <a:endParaRPr lang="da-DK" dirty="0"/>
          </a:p>
        </p:txBody>
      </p:sp>
      <p:sp>
        <p:nvSpPr>
          <p:cNvPr id="6" name="Tekstfelt 5">
            <a:extLst>
              <a:ext uri="{FF2B5EF4-FFF2-40B4-BE49-F238E27FC236}">
                <a16:creationId xmlns:a16="http://schemas.microsoft.com/office/drawing/2014/main" id="{18117816-3138-8749-72E9-B14B581E0F45}"/>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40697496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30A86B-FC52-4960-99F8-BE1B51EA9BA3}"/>
              </a:ext>
            </a:extLst>
          </p:cNvPr>
          <p:cNvSpPr>
            <a:spLocks noGrp="1"/>
          </p:cNvSpPr>
          <p:nvPr>
            <p:ph type="title"/>
          </p:nvPr>
        </p:nvSpPr>
        <p:spPr>
          <a:xfrm>
            <a:off x="-71120" y="0"/>
            <a:ext cx="12263120" cy="832304"/>
          </a:xfrm>
          <a:solidFill>
            <a:schemeClr val="tx2">
              <a:lumMod val="40000"/>
              <a:lumOff val="60000"/>
            </a:schemeClr>
          </a:solidFill>
        </p:spPr>
        <p:txBody>
          <a:bodyPr>
            <a:normAutofit/>
          </a:bodyPr>
          <a:lstStyle/>
          <a:p>
            <a:r>
              <a:rPr lang="da-DK" sz="4000" dirty="0">
                <a:solidFill>
                  <a:srgbClr val="002060"/>
                </a:solidFill>
                <a:latin typeface="+mn-lt"/>
              </a:rPr>
              <a:t>  </a:t>
            </a:r>
            <a:r>
              <a:rPr lang="da-DK" sz="3600" dirty="0">
                <a:solidFill>
                  <a:srgbClr val="002060"/>
                </a:solidFill>
                <a:latin typeface="+mn-lt"/>
              </a:rPr>
              <a:t>Den Dårlige Problemformulering</a:t>
            </a:r>
          </a:p>
        </p:txBody>
      </p:sp>
      <p:sp>
        <p:nvSpPr>
          <p:cNvPr id="3" name="Pladsholder til indhold 2">
            <a:extLst>
              <a:ext uri="{FF2B5EF4-FFF2-40B4-BE49-F238E27FC236}">
                <a16:creationId xmlns:a16="http://schemas.microsoft.com/office/drawing/2014/main" id="{8235A968-54C2-4FA9-A3BC-10AFA1A32713}"/>
              </a:ext>
            </a:extLst>
          </p:cNvPr>
          <p:cNvSpPr>
            <a:spLocks noGrp="1"/>
          </p:cNvSpPr>
          <p:nvPr>
            <p:ph idx="1"/>
          </p:nvPr>
        </p:nvSpPr>
        <p:spPr>
          <a:xfrm>
            <a:off x="239486" y="892630"/>
            <a:ext cx="11713028" cy="4351338"/>
          </a:xfrm>
        </p:spPr>
        <p:txBody>
          <a:bodyPr>
            <a:noAutofit/>
          </a:bodyPr>
          <a:lstStyle/>
          <a:p>
            <a:pPr marL="0" indent="0">
              <a:lnSpc>
                <a:spcPct val="100000"/>
              </a:lnSpc>
              <a:buNone/>
            </a:pPr>
            <a:r>
              <a:rPr lang="da-DK" sz="2400" dirty="0"/>
              <a:t>“Vi vil se på organisationskultur og dens teorier. Vi vil starte med at fortælle lidt om baggrunden for organisationskultur, dens historik og måder at studere den på. Bagefter vil vi se nærmere på organisationskultur i Danmark, og den sproglige indflydelse, der er i organisationskulturen. Efter det vil vi komme ind på organisationskultur i Europa og i den omgivende verden.”</a:t>
            </a:r>
          </a:p>
          <a:p>
            <a:pPr>
              <a:lnSpc>
                <a:spcPct val="100000"/>
              </a:lnSpc>
            </a:pPr>
            <a:r>
              <a:rPr lang="da-DK" sz="2400" dirty="0"/>
              <a:t>Jeg/vi-formen er her mere </a:t>
            </a:r>
            <a:r>
              <a:rPr lang="da-DK" sz="2400" dirty="0" err="1"/>
              <a:t>uakademisk</a:t>
            </a:r>
            <a:endParaRPr lang="da-DK" sz="2400" dirty="0"/>
          </a:p>
          <a:p>
            <a:r>
              <a:rPr lang="da-DK" sz="2400" dirty="0"/>
              <a:t>Åbner ikke op for et problematisering</a:t>
            </a:r>
          </a:p>
          <a:p>
            <a:r>
              <a:rPr lang="da-DK" sz="2400" dirty="0"/>
              <a:t>Er upræcis og savner afgrænsning</a:t>
            </a:r>
          </a:p>
          <a:p>
            <a:r>
              <a:rPr lang="da-DK" sz="2400" dirty="0"/>
              <a:t>Gaber over for mange emner, der umuligt kan undersøges fyldestgørende i en enkelt opgave/ et projekt = ikke ”</a:t>
            </a:r>
            <a:r>
              <a:rPr lang="da-DK" sz="2400" dirty="0" err="1"/>
              <a:t>feasible</a:t>
            </a:r>
            <a:r>
              <a:rPr lang="da-DK" sz="2400" dirty="0"/>
              <a:t>”</a:t>
            </a:r>
          </a:p>
          <a:p>
            <a:r>
              <a:rPr lang="da-DK" sz="2400" dirty="0" err="1"/>
              <a:t>Taxonomien</a:t>
            </a:r>
            <a:r>
              <a:rPr lang="da-DK" sz="2400" dirty="0"/>
              <a:t> er for lav ift. en akademisk uddannelse - åbner ikke op for analyse</a:t>
            </a:r>
          </a:p>
          <a:p>
            <a:r>
              <a:rPr lang="da-DK" sz="2400" dirty="0"/>
              <a:t>Man kan ikke konkludere noget</a:t>
            </a:r>
          </a:p>
          <a:p>
            <a:r>
              <a:rPr lang="da-DK" sz="2400" dirty="0"/>
              <a:t>Alle emnerne er i princippet lige gode/ lige vigtige og kan undersøges i vilkårlig rækkefølge = uorganiserede</a:t>
            </a:r>
          </a:p>
        </p:txBody>
      </p:sp>
      <p:sp>
        <p:nvSpPr>
          <p:cNvPr id="6" name="Tekstfelt 5">
            <a:extLst>
              <a:ext uri="{FF2B5EF4-FFF2-40B4-BE49-F238E27FC236}">
                <a16:creationId xmlns:a16="http://schemas.microsoft.com/office/drawing/2014/main" id="{6E18DA62-77A5-6EF5-88D7-8BAD4248C4ED}"/>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472236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0430C-7B7B-2BBC-26C9-3D410BA75C8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D224950-3C6D-4367-12E7-4E1673962F51}"/>
              </a:ext>
            </a:extLst>
          </p:cNvPr>
          <p:cNvSpPr>
            <a:spLocks noGrp="1"/>
          </p:cNvSpPr>
          <p:nvPr>
            <p:ph type="title"/>
          </p:nvPr>
        </p:nvSpPr>
        <p:spPr>
          <a:xfrm>
            <a:off x="0" y="1"/>
            <a:ext cx="12192000" cy="1347018"/>
          </a:xfrm>
          <a:solidFill>
            <a:schemeClr val="tx2">
              <a:lumMod val="40000"/>
              <a:lumOff val="60000"/>
            </a:schemeClr>
          </a:solidFill>
        </p:spPr>
        <p:txBody>
          <a:bodyPr/>
          <a:lstStyle/>
          <a:p>
            <a:r>
              <a:rPr lang="da-DK" dirty="0"/>
              <a:t>   </a:t>
            </a:r>
            <a:r>
              <a:rPr lang="da-DK" sz="3600" dirty="0">
                <a:solidFill>
                  <a:srgbClr val="002060"/>
                </a:solidFill>
              </a:rPr>
              <a:t>Hvad er metode II</a:t>
            </a:r>
          </a:p>
        </p:txBody>
      </p:sp>
      <p:sp>
        <p:nvSpPr>
          <p:cNvPr id="3" name="Pladsholder til indhold 2">
            <a:extLst>
              <a:ext uri="{FF2B5EF4-FFF2-40B4-BE49-F238E27FC236}">
                <a16:creationId xmlns:a16="http://schemas.microsoft.com/office/drawing/2014/main" id="{6C4548FB-91E7-1C04-C11D-3D9FAB18959A}"/>
              </a:ext>
            </a:extLst>
          </p:cNvPr>
          <p:cNvSpPr>
            <a:spLocks noGrp="1"/>
          </p:cNvSpPr>
          <p:nvPr>
            <p:ph idx="1"/>
          </p:nvPr>
        </p:nvSpPr>
        <p:spPr>
          <a:xfrm>
            <a:off x="123826" y="1570911"/>
            <a:ext cx="12192000" cy="5167311"/>
          </a:xfrm>
        </p:spPr>
        <p:txBody>
          <a:bodyPr>
            <a:normAutofit fontScale="92500" lnSpcReduction="20000"/>
          </a:bodyPr>
          <a:lstStyle/>
          <a:p>
            <a:pPr marL="0" indent="0">
              <a:buNone/>
            </a:pPr>
            <a:r>
              <a:rPr lang="da-DK" sz="3000" b="1" dirty="0"/>
              <a:t>Hvorfor giver metode styrke og respekt?</a:t>
            </a:r>
          </a:p>
          <a:p>
            <a:pPr lvl="0"/>
            <a:r>
              <a:rPr lang="da-DK" sz="3000" dirty="0"/>
              <a:t>En metodestærk fremstilling signalerer faglig disciplin, gennemsigtighed og kontrol.</a:t>
            </a:r>
          </a:p>
          <a:p>
            <a:pPr lvl="0"/>
            <a:r>
              <a:rPr lang="da-DK" sz="3000" dirty="0"/>
              <a:t>Du viser, at dine konklusioner ikke er tilfældige, men bygger på systematiske valg og begrundede fravalg.</a:t>
            </a:r>
          </a:p>
          <a:p>
            <a:pPr lvl="0"/>
            <a:r>
              <a:rPr lang="da-DK" sz="3000" dirty="0"/>
              <a:t>Det øger din troværdighed og gør det lettere for andre at vurdere kvaliteten af dit arbejde.</a:t>
            </a:r>
          </a:p>
          <a:p>
            <a:pPr marL="0" indent="0">
              <a:buNone/>
            </a:pPr>
            <a:r>
              <a:rPr lang="da-DK" sz="3000" b="1" dirty="0"/>
              <a:t>Metode som akademisk grundkompetence</a:t>
            </a:r>
          </a:p>
          <a:p>
            <a:r>
              <a:rPr lang="da-DK" sz="3000" dirty="0"/>
              <a:t>Når du behersker videnskabelig metode, kan du lettere:</a:t>
            </a:r>
          </a:p>
          <a:p>
            <a:pPr lvl="0"/>
            <a:r>
              <a:rPr lang="da-DK" sz="3000" dirty="0"/>
              <a:t>tilegne dig nye fagområder</a:t>
            </a:r>
          </a:p>
          <a:p>
            <a:pPr lvl="0"/>
            <a:r>
              <a:rPr lang="da-DK" sz="3000" dirty="0"/>
              <a:t>gennemføre undersøgelser på tværs af discipliner</a:t>
            </a:r>
          </a:p>
          <a:p>
            <a:pPr lvl="0"/>
            <a:r>
              <a:rPr lang="da-DK" sz="3000" dirty="0"/>
              <a:t>arbejde med en genkendelig, respekteret tilgang, uanset emne</a:t>
            </a:r>
          </a:p>
          <a:p>
            <a:endParaRPr lang="da-DK" dirty="0"/>
          </a:p>
          <a:p>
            <a:endParaRPr lang="da-DK" dirty="0"/>
          </a:p>
        </p:txBody>
      </p:sp>
      <p:sp>
        <p:nvSpPr>
          <p:cNvPr id="5" name="Tekstfelt 4">
            <a:extLst>
              <a:ext uri="{FF2B5EF4-FFF2-40B4-BE49-F238E27FC236}">
                <a16:creationId xmlns:a16="http://schemas.microsoft.com/office/drawing/2014/main" id="{37DC569D-58AC-0F6A-69CF-D637F6C2E323}"/>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0217082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129D78-905E-B977-EEEC-38EF2340F8BF}"/>
              </a:ext>
            </a:extLst>
          </p:cNvPr>
          <p:cNvSpPr>
            <a:spLocks noGrp="1"/>
          </p:cNvSpPr>
          <p:nvPr>
            <p:ph type="title"/>
          </p:nvPr>
        </p:nvSpPr>
        <p:spPr>
          <a:xfrm>
            <a:off x="0" y="1"/>
            <a:ext cx="12192000" cy="1000124"/>
          </a:xfrm>
          <a:solidFill>
            <a:schemeClr val="tx2">
              <a:lumMod val="40000"/>
              <a:lumOff val="60000"/>
            </a:schemeClr>
          </a:solidFill>
        </p:spPr>
        <p:txBody>
          <a:bodyPr/>
          <a:lstStyle/>
          <a:p>
            <a:r>
              <a:rPr lang="da-DK" dirty="0"/>
              <a:t>   </a:t>
            </a:r>
            <a:r>
              <a:rPr lang="da-DK" sz="3600" dirty="0">
                <a:solidFill>
                  <a:srgbClr val="002060"/>
                </a:solidFill>
              </a:rPr>
              <a:t>Den gode problemformulering I</a:t>
            </a:r>
          </a:p>
        </p:txBody>
      </p:sp>
      <p:sp>
        <p:nvSpPr>
          <p:cNvPr id="3" name="Pladsholder til indhold 2">
            <a:extLst>
              <a:ext uri="{FF2B5EF4-FFF2-40B4-BE49-F238E27FC236}">
                <a16:creationId xmlns:a16="http://schemas.microsoft.com/office/drawing/2014/main" id="{7C6F695E-B186-C4C2-E62D-A02CDCEE4646}"/>
              </a:ext>
            </a:extLst>
          </p:cNvPr>
          <p:cNvSpPr>
            <a:spLocks noGrp="1"/>
          </p:cNvSpPr>
          <p:nvPr>
            <p:ph idx="1"/>
          </p:nvPr>
        </p:nvSpPr>
        <p:spPr>
          <a:xfrm>
            <a:off x="0" y="1228725"/>
            <a:ext cx="12192000" cy="5857874"/>
          </a:xfrm>
        </p:spPr>
        <p:txBody>
          <a:bodyPr>
            <a:normAutofit fontScale="92500" lnSpcReduction="10000"/>
          </a:bodyPr>
          <a:lstStyle/>
          <a:p>
            <a:r>
              <a:rPr lang="da-DK" b="1" dirty="0"/>
              <a:t>Er et undringsspørgsmål</a:t>
            </a:r>
            <a:r>
              <a:rPr lang="da-DK" dirty="0"/>
              <a:t> Formulerer et reelt problem, som kan besvares klart i konklusionen</a:t>
            </a:r>
          </a:p>
          <a:p>
            <a:r>
              <a:rPr lang="da-DK" b="1" dirty="0"/>
              <a:t>Er relevant for nogen</a:t>
            </a:r>
            <a:r>
              <a:rPr lang="da-DK" dirty="0"/>
              <a:t> Skaber værdi for jer, for en organisation eller for en bredere faglig sammenhæng</a:t>
            </a:r>
          </a:p>
          <a:p>
            <a:r>
              <a:rPr lang="da-DK" b="1" dirty="0"/>
              <a:t>Er styrende for projektet</a:t>
            </a:r>
            <a:r>
              <a:rPr lang="da-DK" dirty="0"/>
              <a:t> Fungerer som kompas for hele undersøgelsen og for erkendelsesprocessen</a:t>
            </a:r>
          </a:p>
          <a:p>
            <a:r>
              <a:rPr lang="da-DK" b="1" dirty="0"/>
              <a:t>Er mulig at gennemføre</a:t>
            </a:r>
            <a:r>
              <a:rPr lang="da-DK" dirty="0"/>
              <a:t> Matcher tid, ressourcer, adgang til data og fagets målsætninger</a:t>
            </a:r>
          </a:p>
          <a:p>
            <a:r>
              <a:rPr lang="da-DK" b="1" dirty="0"/>
              <a:t>Kræver </a:t>
            </a:r>
            <a:r>
              <a:rPr lang="da-DK" b="1" dirty="0" err="1"/>
              <a:t>vidensbrug</a:t>
            </a:r>
            <a:r>
              <a:rPr lang="da-DK" b="1" dirty="0"/>
              <a:t> og analyse</a:t>
            </a:r>
            <a:r>
              <a:rPr lang="da-DK" dirty="0"/>
              <a:t> Lægger op til selektiv udvælgelse og anvendelse af empiri, begreber, teorier og metoder</a:t>
            </a:r>
          </a:p>
          <a:p>
            <a:r>
              <a:rPr lang="da-DK" b="1" dirty="0"/>
              <a:t>Indeholder typisk 2–4 underspørgsmål</a:t>
            </a:r>
            <a:r>
              <a:rPr lang="da-DK" dirty="0"/>
              <a:t> Strukturerer projektet, guider analysen og bidrager samlet til besvarelsen af hovedspørgsmålet</a:t>
            </a:r>
          </a:p>
          <a:p>
            <a:r>
              <a:rPr lang="da-DK" b="1" dirty="0"/>
              <a:t>Kan skrives som et spørgsmål</a:t>
            </a:r>
            <a:r>
              <a:rPr lang="da-DK" dirty="0"/>
              <a:t> Gør formålet tydeligt og skaber en klar retning for undersøgelsen</a:t>
            </a:r>
          </a:p>
          <a:p>
            <a:r>
              <a:rPr lang="da-DK" b="1" dirty="0"/>
              <a:t>Er afgrænset og fokuseret</a:t>
            </a:r>
            <a:r>
              <a:rPr lang="da-DK" dirty="0"/>
              <a:t> Definerer hvad der undersøges, og hvad der ikke undersøges</a:t>
            </a:r>
          </a:p>
          <a:p>
            <a:pPr marL="0" indent="0">
              <a:buNone/>
            </a:pPr>
            <a:endParaRPr lang="da-DK" dirty="0"/>
          </a:p>
        </p:txBody>
      </p:sp>
      <p:sp>
        <p:nvSpPr>
          <p:cNvPr id="5" name="Tekstfelt 4">
            <a:extLst>
              <a:ext uri="{FF2B5EF4-FFF2-40B4-BE49-F238E27FC236}">
                <a16:creationId xmlns:a16="http://schemas.microsoft.com/office/drawing/2014/main" id="{E149B10E-683C-4AF9-8BAF-9B5F5C57AB85}"/>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607649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AAD2D0-5581-4EF8-99BA-1104604BCE96}"/>
              </a:ext>
            </a:extLst>
          </p:cNvPr>
          <p:cNvSpPr>
            <a:spLocks noGrp="1"/>
          </p:cNvSpPr>
          <p:nvPr>
            <p:ph type="title"/>
          </p:nvPr>
        </p:nvSpPr>
        <p:spPr>
          <a:xfrm>
            <a:off x="-48476" y="0"/>
            <a:ext cx="12240475" cy="589280"/>
          </a:xfrm>
          <a:solidFill>
            <a:schemeClr val="tx2">
              <a:lumMod val="40000"/>
              <a:lumOff val="60000"/>
            </a:schemeClr>
          </a:solidFill>
        </p:spPr>
        <p:txBody>
          <a:bodyPr>
            <a:normAutofit/>
          </a:bodyPr>
          <a:lstStyle/>
          <a:p>
            <a:r>
              <a:rPr lang="da-DK" sz="3200" dirty="0">
                <a:solidFill>
                  <a:srgbClr val="002060"/>
                </a:solidFill>
                <a:latin typeface="+mn-lt"/>
              </a:rPr>
              <a:t> Den Gode Problemformulering II</a:t>
            </a:r>
            <a:endParaRPr lang="da-DK" sz="3200" dirty="0">
              <a:solidFill>
                <a:srgbClr val="002060"/>
              </a:solidFill>
            </a:endParaRPr>
          </a:p>
        </p:txBody>
      </p:sp>
      <p:sp>
        <p:nvSpPr>
          <p:cNvPr id="3" name="Pladsholder til indhold 2">
            <a:extLst>
              <a:ext uri="{FF2B5EF4-FFF2-40B4-BE49-F238E27FC236}">
                <a16:creationId xmlns:a16="http://schemas.microsoft.com/office/drawing/2014/main" id="{E93BDAF2-EC0F-49E1-BB5B-53192B574084}"/>
              </a:ext>
            </a:extLst>
          </p:cNvPr>
          <p:cNvSpPr>
            <a:spLocks noGrp="1"/>
          </p:cNvSpPr>
          <p:nvPr>
            <p:ph idx="1"/>
          </p:nvPr>
        </p:nvSpPr>
        <p:spPr>
          <a:xfrm>
            <a:off x="97971" y="696686"/>
            <a:ext cx="12094029" cy="6346371"/>
          </a:xfrm>
        </p:spPr>
        <p:txBody>
          <a:bodyPr>
            <a:normAutofit fontScale="70000" lnSpcReduction="20000"/>
          </a:bodyPr>
          <a:lstStyle/>
          <a:p>
            <a:pPr marL="0" indent="0">
              <a:buNone/>
            </a:pPr>
            <a:r>
              <a:rPr lang="da-DK" dirty="0">
                <a:solidFill>
                  <a:schemeClr val="accent1">
                    <a:lumMod val="50000"/>
                  </a:schemeClr>
                </a:solidFill>
              </a:rPr>
              <a:t>Hvilken indflydelse har corona-epidemiens øgede virtuelle arbejdsform haft på X-virksomheds Transformationsafdeling?</a:t>
            </a:r>
          </a:p>
          <a:p>
            <a:r>
              <a:rPr lang="da-DK" dirty="0">
                <a:solidFill>
                  <a:schemeClr val="accent1">
                    <a:lumMod val="50000"/>
                  </a:schemeClr>
                </a:solidFill>
              </a:rPr>
              <a:t>Hvordan har Transformationsafdelingens leder håndteret Corona-situationen, og hvordan kommer det til udtryk i afdelingen?</a:t>
            </a:r>
          </a:p>
          <a:p>
            <a:r>
              <a:rPr lang="da-DK" dirty="0">
                <a:solidFill>
                  <a:schemeClr val="accent1">
                    <a:lumMod val="50000"/>
                  </a:schemeClr>
                </a:solidFill>
              </a:rPr>
              <a:t>På hvilken måde kan ledelsen løse vedligeholdelse af motivation og  produktivitet, når medarbejderne arbejder virtuelt?</a:t>
            </a:r>
          </a:p>
          <a:p>
            <a:endParaRPr lang="da-DK" dirty="0"/>
          </a:p>
          <a:p>
            <a:r>
              <a:rPr lang="da-DK" dirty="0"/>
              <a:t>Er en overordnet undring med underliggende problemer, der skal afdækkes. Der er åbnet op for</a:t>
            </a:r>
            <a:r>
              <a:rPr lang="da-DK" sz="2800" dirty="0"/>
              <a:t> problematisering</a:t>
            </a:r>
          </a:p>
          <a:p>
            <a:r>
              <a:rPr lang="da-DK" sz="2800" dirty="0"/>
              <a:t>Er afgrænset til en afdeling i en stor virksomhed</a:t>
            </a:r>
          </a:p>
          <a:p>
            <a:r>
              <a:rPr lang="da-DK" sz="2800" dirty="0"/>
              <a:t>Er relevant for jer, for virksomheden og for omverdenen.</a:t>
            </a:r>
          </a:p>
          <a:p>
            <a:r>
              <a:rPr lang="da-DK" sz="2800" dirty="0"/>
              <a:t>Er afgrænset tidsmæssigt til </a:t>
            </a:r>
            <a:r>
              <a:rPr lang="da-DK" sz="2800" dirty="0" err="1"/>
              <a:t>coronaperioden</a:t>
            </a:r>
            <a:r>
              <a:rPr lang="da-DK" dirty="0"/>
              <a:t> og kan løses i en opgave/ et projekt.</a:t>
            </a:r>
            <a:endParaRPr lang="da-DK" sz="2800" dirty="0"/>
          </a:p>
          <a:p>
            <a:r>
              <a:rPr lang="da-DK" sz="2800" dirty="0"/>
              <a:t>Er pensumrelateret og organisationsanaly</a:t>
            </a:r>
            <a:r>
              <a:rPr lang="da-DK" dirty="0"/>
              <a:t>tisk fagrelevant og lægger op til </a:t>
            </a:r>
            <a:r>
              <a:rPr lang="da-DK" dirty="0" err="1"/>
              <a:t>vidensbrug</a:t>
            </a:r>
            <a:r>
              <a:rPr lang="da-DK" dirty="0"/>
              <a:t> af Mintzbergs 10 ledelsesroller teori, til Scheins kulturteori og til </a:t>
            </a:r>
            <a:r>
              <a:rPr lang="da-DK" dirty="0" err="1"/>
              <a:t>Gulick’s</a:t>
            </a:r>
            <a:r>
              <a:rPr lang="da-DK" dirty="0"/>
              <a:t> Span of Control</a:t>
            </a:r>
            <a:r>
              <a:rPr lang="da-DK" sz="2800" dirty="0"/>
              <a:t> teori</a:t>
            </a:r>
          </a:p>
          <a:p>
            <a:r>
              <a:rPr lang="da-DK" sz="2800" dirty="0" err="1"/>
              <a:t>Taxonomien</a:t>
            </a:r>
            <a:r>
              <a:rPr lang="da-DK" sz="2800" dirty="0"/>
              <a:t> lægger op til analyse, argumentation og vurdering samt endda til at kunne </a:t>
            </a:r>
            <a:r>
              <a:rPr lang="da-DK" dirty="0"/>
              <a:t>kreere en skole for fremtidens håndtering af virtuel ledelse i X-virksomhed (man kan ikke umiddelbart svare ja eller nej på problemformuleringen) </a:t>
            </a:r>
          </a:p>
          <a:p>
            <a:r>
              <a:rPr lang="da-DK" sz="2800" dirty="0"/>
              <a:t>Man kan konkludere på både hovedspørgsmål og underspørgsmål</a:t>
            </a:r>
          </a:p>
          <a:p>
            <a:r>
              <a:rPr lang="da-DK" dirty="0"/>
              <a:t>Opgaven lægger op til at tage udgangspunkt i en under corona situation og om mulig post- corona situation = en naturlig udvikling af/ rækkefølge i opgaven</a:t>
            </a:r>
          </a:p>
          <a:p>
            <a:r>
              <a:rPr lang="da-DK" sz="2800" dirty="0"/>
              <a:t>Er </a:t>
            </a:r>
            <a:r>
              <a:rPr lang="da-DK" sz="2800" dirty="0" err="1"/>
              <a:t>feasible</a:t>
            </a:r>
            <a:r>
              <a:rPr lang="da-DK" dirty="0"/>
              <a:t>; dvs. kan lade sig gøre at løse ift. jeres tid, ressourcer, adgang til information, geografisk adgang, er inkluderet i fagets målsætning samt er tæt på omkostningsfrit for jer </a:t>
            </a:r>
            <a:endParaRPr lang="da-DK" sz="2800" dirty="0"/>
          </a:p>
          <a:p>
            <a:endParaRPr lang="da-DK" dirty="0"/>
          </a:p>
        </p:txBody>
      </p:sp>
      <p:sp>
        <p:nvSpPr>
          <p:cNvPr id="6" name="Tekstfelt 5">
            <a:extLst>
              <a:ext uri="{FF2B5EF4-FFF2-40B4-BE49-F238E27FC236}">
                <a16:creationId xmlns:a16="http://schemas.microsoft.com/office/drawing/2014/main" id="{49E75408-9FA6-798C-3DAB-A5DEFAEC835F}"/>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128739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FEFE9-056E-8617-C444-1537AAAA20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500F3DF-C041-6727-BC2F-F9C9176CD534}"/>
              </a:ext>
            </a:extLst>
          </p:cNvPr>
          <p:cNvSpPr>
            <a:spLocks noGrp="1"/>
          </p:cNvSpPr>
          <p:nvPr>
            <p:ph type="title"/>
          </p:nvPr>
        </p:nvSpPr>
        <p:spPr>
          <a:xfrm>
            <a:off x="0" y="1"/>
            <a:ext cx="12192000" cy="680224"/>
          </a:xfrm>
          <a:solidFill>
            <a:schemeClr val="tx2">
              <a:lumMod val="40000"/>
              <a:lumOff val="60000"/>
            </a:schemeClr>
          </a:solidFill>
        </p:spPr>
        <p:txBody>
          <a:bodyPr>
            <a:normAutofit/>
          </a:bodyPr>
          <a:lstStyle/>
          <a:p>
            <a:r>
              <a:rPr lang="da-DK" sz="3600" dirty="0">
                <a:solidFill>
                  <a:srgbClr val="002060"/>
                </a:solidFill>
              </a:rPr>
              <a:t>  Projektarbejdet - Vejledning</a:t>
            </a:r>
          </a:p>
        </p:txBody>
      </p:sp>
      <p:sp>
        <p:nvSpPr>
          <p:cNvPr id="3" name="Pladsholder til indhold 2">
            <a:extLst>
              <a:ext uri="{FF2B5EF4-FFF2-40B4-BE49-F238E27FC236}">
                <a16:creationId xmlns:a16="http://schemas.microsoft.com/office/drawing/2014/main" id="{68876740-3835-4D1C-989A-F5AC0E58BE11}"/>
              </a:ext>
            </a:extLst>
          </p:cNvPr>
          <p:cNvSpPr>
            <a:spLocks noGrp="1"/>
          </p:cNvSpPr>
          <p:nvPr>
            <p:ph idx="1"/>
          </p:nvPr>
        </p:nvSpPr>
        <p:spPr>
          <a:xfrm>
            <a:off x="0" y="780585"/>
            <a:ext cx="12192000" cy="6077415"/>
          </a:xfrm>
        </p:spPr>
        <p:txBody>
          <a:bodyPr numCol="2">
            <a:normAutofit fontScale="85000" lnSpcReduction="20000"/>
          </a:bodyPr>
          <a:lstStyle/>
          <a:p>
            <a:pPr marL="0" indent="0">
              <a:buNone/>
            </a:pPr>
            <a:r>
              <a:rPr lang="da-DK" b="1" dirty="0"/>
              <a:t>Vejlederens rolle</a:t>
            </a:r>
          </a:p>
          <a:p>
            <a:pPr lvl="0"/>
            <a:r>
              <a:rPr lang="da-DK" dirty="0"/>
              <a:t>Understøtter projektets faglige retning og metodiske valg</a:t>
            </a:r>
          </a:p>
          <a:p>
            <a:pPr lvl="0"/>
            <a:r>
              <a:rPr lang="da-DK" dirty="0"/>
              <a:t>Hjælper med at kvalificere problemformulering, teori og empiri</a:t>
            </a:r>
          </a:p>
          <a:p>
            <a:pPr lvl="0"/>
            <a:r>
              <a:rPr lang="da-DK" dirty="0"/>
              <a:t>Giver målrettet feedback på materiale, som gruppen afleverer før møderne</a:t>
            </a:r>
          </a:p>
          <a:p>
            <a:pPr lvl="0"/>
            <a:r>
              <a:rPr lang="da-DK" dirty="0"/>
              <a:t>Sikrer progression ved at holde fokus på projektets sammenhæng og akademiske niveau</a:t>
            </a:r>
          </a:p>
          <a:p>
            <a:pPr marL="0" indent="0">
              <a:buNone/>
            </a:pPr>
            <a:r>
              <a:rPr lang="da-DK" b="1" dirty="0"/>
              <a:t>Hvad gruppen skal aflevere før hver vejledning</a:t>
            </a:r>
          </a:p>
          <a:p>
            <a:pPr lvl="0"/>
            <a:r>
              <a:rPr lang="da-DK" dirty="0"/>
              <a:t>Agenda for mødet (kort og prioriteret)</a:t>
            </a:r>
          </a:p>
          <a:p>
            <a:pPr lvl="0"/>
            <a:r>
              <a:rPr lang="da-DK" dirty="0"/>
              <a:t>Spørgsmål til vejleder (maks. 5, tydeligt formuleret)</a:t>
            </a:r>
          </a:p>
          <a:p>
            <a:pPr lvl="0"/>
            <a:r>
              <a:rPr lang="da-DK" dirty="0"/>
              <a:t>Materiale til feedback (uddrag, afsnit, figurer, analyser)</a:t>
            </a:r>
          </a:p>
          <a:p>
            <a:pPr lvl="0"/>
            <a:r>
              <a:rPr lang="da-DK" dirty="0"/>
              <a:t>Teamets fornavne på dokumentet</a:t>
            </a:r>
          </a:p>
          <a:p>
            <a:pPr lvl="0"/>
            <a:r>
              <a:rPr lang="da-DK" dirty="0"/>
              <a:t>Projektets problemformulering øverst på alle afleveringer</a:t>
            </a:r>
          </a:p>
          <a:p>
            <a:pPr lvl="0"/>
            <a:r>
              <a:rPr lang="da-DK" dirty="0"/>
              <a:t>Kort status: hvad er lavet siden sidst, og hvad er næste skridt</a:t>
            </a:r>
          </a:p>
          <a:p>
            <a:pPr marL="0" indent="0">
              <a:buNone/>
            </a:pPr>
            <a:r>
              <a:rPr lang="da-DK" b="1" dirty="0"/>
              <a:t>Under vejledningen</a:t>
            </a:r>
          </a:p>
          <a:p>
            <a:pPr lvl="0"/>
            <a:r>
              <a:rPr lang="da-DK" dirty="0"/>
              <a:t>Notér vejlederens anbefalinger, beslutninger og næste handlinger</a:t>
            </a:r>
          </a:p>
          <a:p>
            <a:pPr lvl="0"/>
            <a:r>
              <a:rPr lang="da-DK" dirty="0"/>
              <a:t>Afklar hvem i gruppen der gør hvad efter mødet</a:t>
            </a:r>
          </a:p>
          <a:p>
            <a:pPr lvl="0"/>
            <a:r>
              <a:rPr lang="da-DK" dirty="0"/>
              <a:t>Sikr at alle forstår feedbacken ens</a:t>
            </a:r>
          </a:p>
          <a:p>
            <a:pPr marL="0" indent="0">
              <a:buNone/>
            </a:pPr>
            <a:r>
              <a:rPr lang="da-DK" b="1" dirty="0"/>
              <a:t>Efter vejledningen</a:t>
            </a:r>
          </a:p>
          <a:p>
            <a:pPr lvl="0"/>
            <a:r>
              <a:rPr lang="da-DK" dirty="0"/>
              <a:t>Udarbejd et kort referat med:</a:t>
            </a:r>
          </a:p>
          <a:p>
            <a:pPr lvl="1"/>
            <a:r>
              <a:rPr lang="da-DK" dirty="0"/>
              <a:t>dagens pointer</a:t>
            </a:r>
          </a:p>
          <a:p>
            <a:pPr lvl="1"/>
            <a:r>
              <a:rPr lang="da-DK" dirty="0"/>
              <a:t>konkrete rettelser</a:t>
            </a:r>
          </a:p>
          <a:p>
            <a:pPr lvl="1"/>
            <a:r>
              <a:rPr lang="da-DK" dirty="0"/>
              <a:t>deadlines</a:t>
            </a:r>
          </a:p>
          <a:p>
            <a:pPr lvl="1"/>
            <a:r>
              <a:rPr lang="da-DK" dirty="0"/>
              <a:t>ansvarlige personer</a:t>
            </a:r>
          </a:p>
          <a:p>
            <a:pPr marL="0" lvl="0" indent="0">
              <a:buNone/>
            </a:pPr>
            <a:r>
              <a:rPr lang="da-DK" dirty="0"/>
              <a:t>Del referatet i gruppen og brug det som styringsværktøj frem mod næste vejledning</a:t>
            </a:r>
          </a:p>
          <a:p>
            <a:pPr marL="0" indent="0">
              <a:buNone/>
            </a:pPr>
            <a:endParaRPr lang="da-DK" dirty="0"/>
          </a:p>
        </p:txBody>
      </p:sp>
      <p:sp>
        <p:nvSpPr>
          <p:cNvPr id="5" name="Tekstfelt 4">
            <a:extLst>
              <a:ext uri="{FF2B5EF4-FFF2-40B4-BE49-F238E27FC236}">
                <a16:creationId xmlns:a16="http://schemas.microsoft.com/office/drawing/2014/main" id="{74D38661-F3AB-608D-CF53-3CDF8A2BF3D9}"/>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1423650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B1EB16-2A6A-4CE7-8D31-CDE717B8FB72}"/>
              </a:ext>
            </a:extLst>
          </p:cNvPr>
          <p:cNvSpPr>
            <a:spLocks noGrp="1"/>
          </p:cNvSpPr>
          <p:nvPr>
            <p:ph type="title"/>
          </p:nvPr>
        </p:nvSpPr>
        <p:spPr>
          <a:xfrm>
            <a:off x="1" y="1"/>
            <a:ext cx="12192002" cy="1209367"/>
          </a:xfrm>
          <a:solidFill>
            <a:schemeClr val="tx2">
              <a:lumMod val="40000"/>
              <a:lumOff val="60000"/>
            </a:schemeClr>
          </a:solidFill>
        </p:spPr>
        <p:txBody>
          <a:bodyPr>
            <a:normAutofit/>
          </a:bodyPr>
          <a:lstStyle/>
          <a:p>
            <a:r>
              <a:rPr lang="da-DK" sz="3600" dirty="0">
                <a:solidFill>
                  <a:srgbClr val="002060"/>
                </a:solidFill>
                <a:latin typeface="+mn-lt"/>
              </a:rPr>
              <a:t>   Indledning  I</a:t>
            </a:r>
          </a:p>
        </p:txBody>
      </p:sp>
      <p:sp>
        <p:nvSpPr>
          <p:cNvPr id="3" name="Pladsholder til indhold 2">
            <a:extLst>
              <a:ext uri="{FF2B5EF4-FFF2-40B4-BE49-F238E27FC236}">
                <a16:creationId xmlns:a16="http://schemas.microsoft.com/office/drawing/2014/main" id="{9A1F2356-4E2E-4B29-9964-8A4E458A9966}"/>
              </a:ext>
            </a:extLst>
          </p:cNvPr>
          <p:cNvSpPr>
            <a:spLocks noGrp="1"/>
          </p:cNvSpPr>
          <p:nvPr>
            <p:ph idx="1"/>
          </p:nvPr>
        </p:nvSpPr>
        <p:spPr>
          <a:xfrm>
            <a:off x="390948" y="1490927"/>
            <a:ext cx="11197971" cy="4842626"/>
          </a:xfrm>
        </p:spPr>
        <p:txBody>
          <a:bodyPr>
            <a:normAutofit fontScale="92500" lnSpcReduction="10000"/>
          </a:bodyPr>
          <a:lstStyle/>
          <a:p>
            <a:pPr marL="0" indent="0">
              <a:buNone/>
            </a:pPr>
            <a:r>
              <a:rPr lang="da-DK" dirty="0"/>
              <a:t>Kan indeholde:</a:t>
            </a:r>
          </a:p>
          <a:p>
            <a:r>
              <a:rPr lang="da-DK" dirty="0"/>
              <a:t>Præsentation af emne (Genstandsfelt)</a:t>
            </a:r>
          </a:p>
          <a:p>
            <a:r>
              <a:rPr lang="da-DK" dirty="0"/>
              <a:t>Præsentation af projektorganisation (Genstand)</a:t>
            </a:r>
          </a:p>
          <a:p>
            <a:r>
              <a:rPr lang="da-DK" dirty="0"/>
              <a:t>Narrativ</a:t>
            </a:r>
          </a:p>
          <a:p>
            <a:r>
              <a:rPr lang="da-DK" dirty="0"/>
              <a:t>Digt</a:t>
            </a:r>
          </a:p>
          <a:p>
            <a:r>
              <a:rPr lang="da-DK" dirty="0"/>
              <a:t>Motivation for emnevalg</a:t>
            </a:r>
          </a:p>
          <a:p>
            <a:pPr lvl="1"/>
            <a:r>
              <a:rPr lang="da-DK" sz="2800" dirty="0"/>
              <a:t>Hvorfor er emnet vigtigt for dig/ jer?</a:t>
            </a:r>
          </a:p>
          <a:p>
            <a:pPr lvl="1"/>
            <a:r>
              <a:rPr lang="da-DK" sz="2800" dirty="0"/>
              <a:t>Hvorfor er emnet vigtigt for virksomheden?</a:t>
            </a:r>
          </a:p>
          <a:p>
            <a:pPr lvl="1"/>
            <a:r>
              <a:rPr lang="da-DK" sz="2800" dirty="0"/>
              <a:t>Hvorfor er emnet vigtigt for omverdenen?</a:t>
            </a:r>
          </a:p>
          <a:p>
            <a:pPr lvl="1"/>
            <a:r>
              <a:rPr lang="da-DK" sz="2800" dirty="0">
                <a:latin typeface="Calibri" panose="020F0502020204030204" pitchFamily="34" charset="0"/>
                <a:cs typeface="Calibri" panose="020F0502020204030204" pitchFamily="34" charset="0"/>
              </a:rPr>
              <a:t>Eventuel sammenhæng til øvrige relaterede problemer/udfordringer i den organisation I ønsker at undersøge.</a:t>
            </a:r>
          </a:p>
          <a:p>
            <a:pPr lvl="1"/>
            <a:endParaRPr lang="da-DK" sz="2800" dirty="0"/>
          </a:p>
        </p:txBody>
      </p:sp>
      <p:sp>
        <p:nvSpPr>
          <p:cNvPr id="6" name="Tekstfelt 5">
            <a:extLst>
              <a:ext uri="{FF2B5EF4-FFF2-40B4-BE49-F238E27FC236}">
                <a16:creationId xmlns:a16="http://schemas.microsoft.com/office/drawing/2014/main" id="{7164D6EF-B735-3300-2028-28A0E112E3E3}"/>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9864631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EEF34F-5F30-40B6-AC7F-4ADC415DB1A8}"/>
              </a:ext>
            </a:extLst>
          </p:cNvPr>
          <p:cNvSpPr>
            <a:spLocks noGrp="1"/>
          </p:cNvSpPr>
          <p:nvPr>
            <p:ph type="title"/>
          </p:nvPr>
        </p:nvSpPr>
        <p:spPr>
          <a:xfrm>
            <a:off x="0" y="0"/>
            <a:ext cx="12192000" cy="1238865"/>
          </a:xfrm>
          <a:solidFill>
            <a:schemeClr val="tx2">
              <a:lumMod val="40000"/>
              <a:lumOff val="60000"/>
            </a:schemeClr>
          </a:solidFill>
        </p:spPr>
        <p:txBody>
          <a:bodyPr/>
          <a:lstStyle/>
          <a:p>
            <a:r>
              <a:rPr lang="da-DK" dirty="0">
                <a:latin typeface="+mn-lt"/>
              </a:rPr>
              <a:t>   </a:t>
            </a:r>
            <a:r>
              <a:rPr lang="da-DK" sz="3600" dirty="0">
                <a:solidFill>
                  <a:srgbClr val="002060"/>
                </a:solidFill>
                <a:latin typeface="+mn-lt"/>
              </a:rPr>
              <a:t>Indledning II</a:t>
            </a:r>
            <a:endParaRPr lang="da-DK" sz="3600" dirty="0">
              <a:solidFill>
                <a:srgbClr val="002060"/>
              </a:solidFill>
            </a:endParaRPr>
          </a:p>
        </p:txBody>
      </p:sp>
      <p:sp>
        <p:nvSpPr>
          <p:cNvPr id="3" name="Pladsholder til indhold 2">
            <a:extLst>
              <a:ext uri="{FF2B5EF4-FFF2-40B4-BE49-F238E27FC236}">
                <a16:creationId xmlns:a16="http://schemas.microsoft.com/office/drawing/2014/main" id="{76EF1B18-0B25-4F39-82F9-3F7926609874}"/>
              </a:ext>
            </a:extLst>
          </p:cNvPr>
          <p:cNvSpPr>
            <a:spLocks noGrp="1"/>
          </p:cNvSpPr>
          <p:nvPr>
            <p:ph idx="1"/>
          </p:nvPr>
        </p:nvSpPr>
        <p:spPr>
          <a:xfrm>
            <a:off x="196467" y="1579404"/>
            <a:ext cx="11799066" cy="5032375"/>
          </a:xfrm>
        </p:spPr>
        <p:txBody>
          <a:bodyPr>
            <a:normAutofit fontScale="92500" lnSpcReduction="20000"/>
          </a:bodyPr>
          <a:lstStyle/>
          <a:p>
            <a:pPr marL="0" indent="0">
              <a:buNone/>
            </a:pPr>
            <a:r>
              <a:rPr lang="da-DK" dirty="0"/>
              <a:t>Indledning og problemformulering er en del af opgaven, som I kommer til at vende tilbage til mange gange i løbet af arbejdet – man starter sjældent med en ”perfekt” problemformulering og den skal ofte revideres undervejs. Hav en midlertidig problemformulering fra start, som er retningsgivende for de første undersøgelser og juster løbende</a:t>
            </a:r>
          </a:p>
          <a:p>
            <a:r>
              <a:rPr lang="da-DK" dirty="0"/>
              <a:t>Mindst et afsnit om den organisation, som I vil behandle </a:t>
            </a:r>
          </a:p>
          <a:p>
            <a:r>
              <a:rPr lang="da-DK" dirty="0"/>
              <a:t>Problematisering. Et par afsnit om den problematik, som I forholder jer til. Hvad er det interessante/problematiske ved jeres case? Er det en praktisk problematik/udfordring. F.eks. Hvordan kan virksomheden forbedre sin interne kommunikation? eller er casen teoretisk interessant ift. noget bestemt litteratur?</a:t>
            </a:r>
          </a:p>
          <a:p>
            <a:r>
              <a:rPr lang="da-DK" dirty="0"/>
              <a:t>Et afsnit der præsenterer hvem I er/ eller hvem I skriver opgaven til  jeres problemstilling </a:t>
            </a:r>
          </a:p>
          <a:p>
            <a:r>
              <a:rPr lang="da-DK" dirty="0"/>
              <a:t>Et afsnit med problemformuleringen</a:t>
            </a:r>
          </a:p>
          <a:p>
            <a:r>
              <a:rPr lang="da-DK" dirty="0"/>
              <a:t>Mindst et afsnit med afgrænsning</a:t>
            </a:r>
          </a:p>
        </p:txBody>
      </p:sp>
      <p:sp>
        <p:nvSpPr>
          <p:cNvPr id="6" name="Tekstfelt 5">
            <a:extLst>
              <a:ext uri="{FF2B5EF4-FFF2-40B4-BE49-F238E27FC236}">
                <a16:creationId xmlns:a16="http://schemas.microsoft.com/office/drawing/2014/main" id="{1D115A0F-2D8A-9F46-DC6E-CC5B664A8F45}"/>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1367195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DC7514-263A-4037-9877-B36A6C8E3AFD}"/>
              </a:ext>
            </a:extLst>
          </p:cNvPr>
          <p:cNvSpPr>
            <a:spLocks noGrp="1"/>
          </p:cNvSpPr>
          <p:nvPr>
            <p:ph type="title"/>
          </p:nvPr>
        </p:nvSpPr>
        <p:spPr>
          <a:xfrm>
            <a:off x="0" y="0"/>
            <a:ext cx="12192000" cy="1128713"/>
          </a:xfrm>
          <a:solidFill>
            <a:schemeClr val="tx2">
              <a:lumMod val="40000"/>
              <a:lumOff val="60000"/>
            </a:schemeClr>
          </a:solidFill>
        </p:spPr>
        <p:txBody>
          <a:bodyPr>
            <a:normAutofit/>
          </a:bodyPr>
          <a:lstStyle/>
          <a:p>
            <a:r>
              <a:rPr lang="da-DK" sz="3200" dirty="0">
                <a:solidFill>
                  <a:srgbClr val="002060"/>
                </a:solidFill>
                <a:latin typeface="+mn-lt"/>
              </a:rPr>
              <a:t> Indledning III - kan indeholde baggrundsinformation om virksomheden</a:t>
            </a:r>
          </a:p>
        </p:txBody>
      </p:sp>
      <p:sp>
        <p:nvSpPr>
          <p:cNvPr id="3" name="Pladsholder til indhold 2">
            <a:extLst>
              <a:ext uri="{FF2B5EF4-FFF2-40B4-BE49-F238E27FC236}">
                <a16:creationId xmlns:a16="http://schemas.microsoft.com/office/drawing/2014/main" id="{2B1128BB-A339-4473-99D9-43399AB897CB}"/>
              </a:ext>
            </a:extLst>
          </p:cNvPr>
          <p:cNvSpPr>
            <a:spLocks noGrp="1"/>
          </p:cNvSpPr>
          <p:nvPr>
            <p:ph idx="1"/>
          </p:nvPr>
        </p:nvSpPr>
        <p:spPr>
          <a:xfrm>
            <a:off x="0" y="1239838"/>
            <a:ext cx="12192000" cy="5869172"/>
          </a:xfrm>
        </p:spPr>
        <p:txBody>
          <a:bodyPr>
            <a:normAutofit/>
          </a:bodyPr>
          <a:lstStyle/>
          <a:p>
            <a:pPr marL="0" indent="0">
              <a:buNone/>
            </a:pPr>
            <a:r>
              <a:rPr lang="da-DK" sz="2600" dirty="0"/>
              <a:t>Genstand: (Casen) OBS: Den relevante baggrundsinformation afhænger af den problematik, man beskæftiger sig med</a:t>
            </a:r>
          </a:p>
          <a:p>
            <a:r>
              <a:rPr lang="da-DK" sz="2600" dirty="0"/>
              <a:t>Hvilken type organisation? (Virksomhed, offentlig institution, non-profit, arbejdsmarkedsorganisation, ….) </a:t>
            </a:r>
          </a:p>
          <a:p>
            <a:r>
              <a:rPr lang="da-DK" sz="2600" dirty="0"/>
              <a:t>Nøgletal: Størrelse, alder, antal medarbejdere, … Ejerforhold og ledelse? (A/S, Fond, Forening, Enkeltmandsvirksomhed, Stat, Region, Kommune…) </a:t>
            </a:r>
          </a:p>
          <a:p>
            <a:r>
              <a:rPr lang="da-DK" sz="2600" dirty="0"/>
              <a:t>Karakteristika: Nystartet, iværksættervirksomhed, frivillig organisation, produktion, service, videns virksomhed, …)</a:t>
            </a:r>
          </a:p>
          <a:p>
            <a:r>
              <a:rPr lang="da-DK" sz="2600" dirty="0"/>
              <a:t>Genstandsfelt: (Casens kontekst) </a:t>
            </a:r>
          </a:p>
          <a:p>
            <a:r>
              <a:rPr lang="da-DK" sz="2600" dirty="0"/>
              <a:t>Sammenknytning: Konglomerat, Kommune, Region, Stat </a:t>
            </a:r>
          </a:p>
          <a:p>
            <a:r>
              <a:rPr lang="da-DK" sz="2600" dirty="0"/>
              <a:t>Branche: Byggeri, Landbrug, Fødevarer, Offentlig administration, … </a:t>
            </a:r>
          </a:p>
          <a:p>
            <a:r>
              <a:rPr lang="da-DK" sz="2600" dirty="0"/>
              <a:t>Marked: Konkurrenceforhold, Samarbejdsrelationer Geografi: Kommune, Landsdel, By/Land, …</a:t>
            </a:r>
          </a:p>
        </p:txBody>
      </p:sp>
      <p:sp>
        <p:nvSpPr>
          <p:cNvPr id="6" name="Tekstfelt 5">
            <a:extLst>
              <a:ext uri="{FF2B5EF4-FFF2-40B4-BE49-F238E27FC236}">
                <a16:creationId xmlns:a16="http://schemas.microsoft.com/office/drawing/2014/main" id="{520D6B5C-C8EE-D559-CC66-865FEB21B9D0}"/>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7190245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3F3629-766F-47E5-BE27-E9D2338E8D4E}"/>
              </a:ext>
            </a:extLst>
          </p:cNvPr>
          <p:cNvSpPr>
            <a:spLocks noGrp="1"/>
          </p:cNvSpPr>
          <p:nvPr>
            <p:ph type="title"/>
          </p:nvPr>
        </p:nvSpPr>
        <p:spPr>
          <a:xfrm>
            <a:off x="0" y="0"/>
            <a:ext cx="12192000" cy="1520827"/>
          </a:xfrm>
          <a:solidFill>
            <a:schemeClr val="tx2">
              <a:lumMod val="40000"/>
              <a:lumOff val="60000"/>
            </a:schemeClr>
          </a:solidFill>
        </p:spPr>
        <p:txBody>
          <a:bodyPr>
            <a:normAutofit/>
          </a:bodyPr>
          <a:lstStyle/>
          <a:p>
            <a:r>
              <a:rPr lang="da-DK" sz="4000" dirty="0">
                <a:solidFill>
                  <a:schemeClr val="bg1"/>
                </a:solidFill>
                <a:latin typeface="+mn-lt"/>
              </a:rPr>
              <a:t>    </a:t>
            </a:r>
            <a:r>
              <a:rPr lang="da-DK" sz="4000" dirty="0">
                <a:solidFill>
                  <a:srgbClr val="002060"/>
                </a:solidFill>
                <a:latin typeface="+mn-lt"/>
              </a:rPr>
              <a:t>Data Indhentning &amp; Behandling</a:t>
            </a:r>
          </a:p>
        </p:txBody>
      </p:sp>
      <p:graphicFrame>
        <p:nvGraphicFramePr>
          <p:cNvPr id="4" name="Diagram 3">
            <a:extLst>
              <a:ext uri="{FF2B5EF4-FFF2-40B4-BE49-F238E27FC236}">
                <a16:creationId xmlns:a16="http://schemas.microsoft.com/office/drawing/2014/main" id="{B623219A-B0A6-4405-943D-1B615B535745}"/>
              </a:ext>
            </a:extLst>
          </p:cNvPr>
          <p:cNvGraphicFramePr/>
          <p:nvPr/>
        </p:nvGraphicFramePr>
        <p:xfrm>
          <a:off x="391160" y="1886631"/>
          <a:ext cx="11409680" cy="4456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kstfelt 5">
            <a:extLst>
              <a:ext uri="{FF2B5EF4-FFF2-40B4-BE49-F238E27FC236}">
                <a16:creationId xmlns:a16="http://schemas.microsoft.com/office/drawing/2014/main" id="{FA4FE60B-9940-10F7-E66C-80387709B29E}"/>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1630019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56304-6C84-DABC-D996-10526221D1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B3D02D-C619-A4B7-9B26-6DC7C3CCDE8E}"/>
              </a:ext>
            </a:extLst>
          </p:cNvPr>
          <p:cNvSpPr>
            <a:spLocks noGrp="1"/>
          </p:cNvSpPr>
          <p:nvPr>
            <p:ph type="title"/>
          </p:nvPr>
        </p:nvSpPr>
        <p:spPr>
          <a:xfrm>
            <a:off x="0" y="1"/>
            <a:ext cx="12192000" cy="1193179"/>
          </a:xfrm>
          <a:solidFill>
            <a:schemeClr val="tx2">
              <a:lumMod val="40000"/>
              <a:lumOff val="60000"/>
            </a:schemeClr>
          </a:solidFill>
        </p:spPr>
        <p:txBody>
          <a:bodyPr>
            <a:normAutofit fontScale="90000"/>
          </a:bodyPr>
          <a:lstStyle/>
          <a:p>
            <a:br>
              <a:rPr lang="da-DK" b="1" dirty="0">
                <a:solidFill>
                  <a:srgbClr val="002060"/>
                </a:solidFill>
              </a:rPr>
            </a:br>
            <a:r>
              <a:rPr lang="da-DK" b="1" dirty="0">
                <a:solidFill>
                  <a:srgbClr val="002060"/>
                </a:solidFill>
              </a:rPr>
              <a:t>  </a:t>
            </a:r>
            <a:r>
              <a:rPr lang="da-DK" sz="4000" dirty="0">
                <a:solidFill>
                  <a:srgbClr val="002060"/>
                </a:solidFill>
              </a:rPr>
              <a:t>Dataressourcer</a:t>
            </a:r>
            <a:br>
              <a:rPr lang="da-DK" sz="4000" dirty="0">
                <a:solidFill>
                  <a:srgbClr val="002060"/>
                </a:solidFill>
              </a:rPr>
            </a:br>
            <a:endParaRPr lang="da-DK" sz="4000" dirty="0">
              <a:solidFill>
                <a:srgbClr val="002060"/>
              </a:solidFill>
            </a:endParaRPr>
          </a:p>
        </p:txBody>
      </p:sp>
      <p:sp>
        <p:nvSpPr>
          <p:cNvPr id="3" name="Pladsholder til indhold 2">
            <a:extLst>
              <a:ext uri="{FF2B5EF4-FFF2-40B4-BE49-F238E27FC236}">
                <a16:creationId xmlns:a16="http://schemas.microsoft.com/office/drawing/2014/main" id="{326FAAD5-F4D4-83B4-4445-E099BD8A8612}"/>
              </a:ext>
            </a:extLst>
          </p:cNvPr>
          <p:cNvSpPr>
            <a:spLocks noGrp="1"/>
          </p:cNvSpPr>
          <p:nvPr>
            <p:ph idx="1"/>
          </p:nvPr>
        </p:nvSpPr>
        <p:spPr>
          <a:xfrm>
            <a:off x="7025369" y="1830128"/>
            <a:ext cx="5166631" cy="5285678"/>
          </a:xfrm>
        </p:spPr>
        <p:txBody>
          <a:bodyPr>
            <a:normAutofit/>
          </a:bodyPr>
          <a:lstStyle/>
          <a:p>
            <a:pPr marL="0" indent="0">
              <a:buNone/>
            </a:pPr>
            <a:r>
              <a:rPr lang="da-DK" sz="2600" b="1" dirty="0"/>
              <a:t>Primære data</a:t>
            </a:r>
            <a:r>
              <a:rPr lang="da-DK" sz="2600" dirty="0"/>
              <a:t> er information, du selv indsamler direkte gennem fx interviews, observationer, eksperimenter eller spørgeskemaer</a:t>
            </a:r>
          </a:p>
          <a:p>
            <a:pPr marL="0" indent="0">
              <a:buNone/>
            </a:pPr>
            <a:endParaRPr lang="da-DK" sz="2600" dirty="0"/>
          </a:p>
          <a:p>
            <a:pPr marL="0" indent="0">
              <a:buNone/>
            </a:pPr>
            <a:r>
              <a:rPr lang="da-DK" sz="2600" b="1" dirty="0"/>
              <a:t>Sekundære data</a:t>
            </a:r>
            <a:r>
              <a:rPr lang="da-DK" sz="2600" dirty="0"/>
              <a:t> er information, der allerede eksisterer, og som du analyserer på ny — fx rapporter, artikler, statistikker eller dokumenter.</a:t>
            </a:r>
          </a:p>
          <a:p>
            <a:pPr marL="0" indent="0">
              <a:buNone/>
            </a:pPr>
            <a:endParaRPr lang="da-DK" dirty="0"/>
          </a:p>
        </p:txBody>
      </p:sp>
      <p:sp>
        <p:nvSpPr>
          <p:cNvPr id="5" name="Tekstfelt 4">
            <a:extLst>
              <a:ext uri="{FF2B5EF4-FFF2-40B4-BE49-F238E27FC236}">
                <a16:creationId xmlns:a16="http://schemas.microsoft.com/office/drawing/2014/main" id="{CA184BA1-CB4A-998A-821E-C1CE4673201D}"/>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pic>
        <p:nvPicPr>
          <p:cNvPr id="6" name="Billede 5">
            <a:extLst>
              <a:ext uri="{FF2B5EF4-FFF2-40B4-BE49-F238E27FC236}">
                <a16:creationId xmlns:a16="http://schemas.microsoft.com/office/drawing/2014/main" id="{08ED7B77-FC4A-8B56-4F97-9A40FAA3D3B0}"/>
              </a:ext>
            </a:extLst>
          </p:cNvPr>
          <p:cNvPicPr>
            <a:picLocks noChangeAspect="1"/>
          </p:cNvPicPr>
          <p:nvPr/>
        </p:nvPicPr>
        <p:blipFill>
          <a:blip r:embed="rId2"/>
          <a:stretch>
            <a:fillRect/>
          </a:stretch>
        </p:blipFill>
        <p:spPr>
          <a:xfrm>
            <a:off x="89714" y="1830128"/>
            <a:ext cx="6935655" cy="4353595"/>
          </a:xfrm>
          <a:prstGeom prst="rect">
            <a:avLst/>
          </a:prstGeom>
        </p:spPr>
      </p:pic>
    </p:spTree>
    <p:extLst>
      <p:ext uri="{BB962C8B-B14F-4D97-AF65-F5344CB8AC3E}">
        <p14:creationId xmlns:p14="http://schemas.microsoft.com/office/powerpoint/2010/main" val="8426767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F0FF3E-D503-6B15-D77B-7AF3AFAEF541}"/>
              </a:ext>
            </a:extLst>
          </p:cNvPr>
          <p:cNvSpPr>
            <a:spLocks noGrp="1"/>
          </p:cNvSpPr>
          <p:nvPr>
            <p:ph type="title"/>
          </p:nvPr>
        </p:nvSpPr>
        <p:spPr>
          <a:xfrm>
            <a:off x="0" y="1"/>
            <a:ext cx="12192000" cy="1415142"/>
          </a:xfrm>
          <a:solidFill>
            <a:schemeClr val="tx2">
              <a:lumMod val="40000"/>
              <a:lumOff val="60000"/>
            </a:schemeClr>
          </a:solidFill>
        </p:spPr>
        <p:txBody>
          <a:bodyPr/>
          <a:lstStyle/>
          <a:p>
            <a:r>
              <a:rPr lang="da-DK" dirty="0"/>
              <a:t>   </a:t>
            </a:r>
            <a:r>
              <a:rPr lang="da-DK" sz="3600" dirty="0">
                <a:solidFill>
                  <a:srgbClr val="002060"/>
                </a:solidFill>
              </a:rPr>
              <a:t>AI som dataressource</a:t>
            </a:r>
          </a:p>
        </p:txBody>
      </p:sp>
      <p:sp>
        <p:nvSpPr>
          <p:cNvPr id="3" name="Pladsholder til indhold 2">
            <a:extLst>
              <a:ext uri="{FF2B5EF4-FFF2-40B4-BE49-F238E27FC236}">
                <a16:creationId xmlns:a16="http://schemas.microsoft.com/office/drawing/2014/main" id="{CB6441FF-04CA-F781-4AEB-E936B0C734D4}"/>
              </a:ext>
            </a:extLst>
          </p:cNvPr>
          <p:cNvSpPr>
            <a:spLocks noGrp="1"/>
          </p:cNvSpPr>
          <p:nvPr>
            <p:ph idx="1"/>
          </p:nvPr>
        </p:nvSpPr>
        <p:spPr>
          <a:xfrm>
            <a:off x="315685" y="1763485"/>
            <a:ext cx="11353800" cy="4735286"/>
          </a:xfrm>
        </p:spPr>
        <p:txBody>
          <a:bodyPr>
            <a:normAutofit fontScale="92500" lnSpcReduction="10000"/>
          </a:bodyPr>
          <a:lstStyle/>
          <a:p>
            <a:pPr lvl="0"/>
            <a:r>
              <a:rPr lang="da-DK" b="1" dirty="0"/>
              <a:t>Genererer store mængder tekstdata</a:t>
            </a:r>
            <a:r>
              <a:rPr lang="da-DK" dirty="0"/>
              <a:t> Bruges til at producere eksempler, scenarier, cases, forklaringer og alternative formuleringer, der kan analyseres som kvalitative data</a:t>
            </a:r>
          </a:p>
          <a:p>
            <a:pPr lvl="0"/>
            <a:r>
              <a:rPr lang="da-DK" b="1" dirty="0"/>
              <a:t>Understøtter kodning og mønsteridentifikation</a:t>
            </a:r>
            <a:r>
              <a:rPr lang="da-DK" dirty="0"/>
              <a:t> Kan hjælpe med at foreslå temaer, kategorier og relationer — som forskeren efterfølgende vurderer kritisk</a:t>
            </a:r>
          </a:p>
          <a:p>
            <a:pPr lvl="0"/>
            <a:r>
              <a:rPr lang="da-DK" b="1" dirty="0"/>
              <a:t>Simulerer perspektiver og variationer</a:t>
            </a:r>
            <a:r>
              <a:rPr lang="da-DK" dirty="0"/>
              <a:t> Kan generere hypotetiske svar, holdninger eller scenarier, der bruges til at udforske mulige aktørperspektiver</a:t>
            </a:r>
          </a:p>
          <a:p>
            <a:pPr lvl="0"/>
            <a:r>
              <a:rPr lang="da-DK" b="1" dirty="0"/>
              <a:t>Strukturerer og organiserer materiale</a:t>
            </a:r>
            <a:r>
              <a:rPr lang="da-DK" dirty="0"/>
              <a:t> Kan opsummere, omformulere og systematisere store datamængder, så forskeren får overblik</a:t>
            </a:r>
          </a:p>
          <a:p>
            <a:pPr lvl="0"/>
            <a:r>
              <a:rPr lang="da-DK" b="1" dirty="0"/>
              <a:t>Kræver metodisk refleksion</a:t>
            </a:r>
            <a:r>
              <a:rPr lang="da-DK" dirty="0"/>
              <a:t> AI‑genereret data er </a:t>
            </a:r>
            <a:r>
              <a:rPr lang="da-DK" i="1" dirty="0"/>
              <a:t>ikke</a:t>
            </a:r>
            <a:r>
              <a:rPr lang="da-DK" dirty="0"/>
              <a:t> empiriske udsagn fra virkelige aktører; forskeren skal derfor vurdere validitet, bias, kontekst og etiske implikationer</a:t>
            </a:r>
          </a:p>
          <a:p>
            <a:endParaRPr lang="da-DK" dirty="0"/>
          </a:p>
        </p:txBody>
      </p:sp>
      <p:sp>
        <p:nvSpPr>
          <p:cNvPr id="5" name="Tekstfelt 4">
            <a:extLst>
              <a:ext uri="{FF2B5EF4-FFF2-40B4-BE49-F238E27FC236}">
                <a16:creationId xmlns:a16="http://schemas.microsoft.com/office/drawing/2014/main" id="{B10813CF-8594-4962-A7E8-30EF08129B57}"/>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5687132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914AEA-522A-4E7B-ADF9-F6133A6D3ABF}"/>
              </a:ext>
            </a:extLst>
          </p:cNvPr>
          <p:cNvSpPr>
            <a:spLocks noGrp="1"/>
          </p:cNvSpPr>
          <p:nvPr>
            <p:ph type="title"/>
          </p:nvPr>
        </p:nvSpPr>
        <p:spPr>
          <a:xfrm>
            <a:off x="0" y="1"/>
            <a:ext cx="12191999" cy="1294409"/>
          </a:xfrm>
          <a:solidFill>
            <a:schemeClr val="tx2">
              <a:lumMod val="40000"/>
              <a:lumOff val="60000"/>
            </a:schemeClr>
          </a:solidFill>
        </p:spPr>
        <p:txBody>
          <a:bodyPr/>
          <a:lstStyle/>
          <a:p>
            <a:r>
              <a:rPr lang="da-DK" dirty="0">
                <a:solidFill>
                  <a:srgbClr val="002060"/>
                </a:solidFill>
                <a:latin typeface="+mn-lt"/>
              </a:rPr>
              <a:t>  </a:t>
            </a:r>
            <a:r>
              <a:rPr lang="da-DK" sz="4000" dirty="0">
                <a:solidFill>
                  <a:srgbClr val="002060"/>
                </a:solidFill>
                <a:latin typeface="+mn-lt"/>
              </a:rPr>
              <a:t>Small </a:t>
            </a:r>
            <a:r>
              <a:rPr lang="da-DK" sz="4000" dirty="0" err="1">
                <a:solidFill>
                  <a:srgbClr val="002060"/>
                </a:solidFill>
                <a:latin typeface="+mn-lt"/>
              </a:rPr>
              <a:t>vs</a:t>
            </a:r>
            <a:r>
              <a:rPr lang="da-DK" sz="4000" dirty="0">
                <a:solidFill>
                  <a:srgbClr val="002060"/>
                </a:solidFill>
                <a:latin typeface="+mn-lt"/>
              </a:rPr>
              <a:t> Big Data</a:t>
            </a:r>
          </a:p>
        </p:txBody>
      </p:sp>
      <p:sp>
        <p:nvSpPr>
          <p:cNvPr id="3" name="Pladsholder til tekst 2">
            <a:extLst>
              <a:ext uri="{FF2B5EF4-FFF2-40B4-BE49-F238E27FC236}">
                <a16:creationId xmlns:a16="http://schemas.microsoft.com/office/drawing/2014/main" id="{36A44E45-6E38-43E1-9630-AFEE01DA7E12}"/>
              </a:ext>
            </a:extLst>
          </p:cNvPr>
          <p:cNvSpPr>
            <a:spLocks noGrp="1"/>
          </p:cNvSpPr>
          <p:nvPr>
            <p:ph type="body" idx="1"/>
          </p:nvPr>
        </p:nvSpPr>
        <p:spPr>
          <a:xfrm>
            <a:off x="839787" y="1374182"/>
            <a:ext cx="5157787" cy="823912"/>
          </a:xfrm>
        </p:spPr>
        <p:txBody>
          <a:bodyPr>
            <a:normAutofit/>
          </a:bodyPr>
          <a:lstStyle/>
          <a:p>
            <a:r>
              <a:rPr lang="da-DK" sz="3200" b="0" dirty="0"/>
              <a:t>Small Data</a:t>
            </a:r>
          </a:p>
        </p:txBody>
      </p:sp>
      <p:sp>
        <p:nvSpPr>
          <p:cNvPr id="4" name="Pladsholder til indhold 3">
            <a:extLst>
              <a:ext uri="{FF2B5EF4-FFF2-40B4-BE49-F238E27FC236}">
                <a16:creationId xmlns:a16="http://schemas.microsoft.com/office/drawing/2014/main" id="{2C33A1C1-49BE-4E36-A6FC-9FD7DC576FCC}"/>
              </a:ext>
            </a:extLst>
          </p:cNvPr>
          <p:cNvSpPr>
            <a:spLocks noGrp="1"/>
          </p:cNvSpPr>
          <p:nvPr>
            <p:ph sz="half" idx="2"/>
          </p:nvPr>
        </p:nvSpPr>
        <p:spPr>
          <a:xfrm>
            <a:off x="809308" y="2372838"/>
            <a:ext cx="5157787" cy="4070825"/>
          </a:xfrm>
        </p:spPr>
        <p:txBody>
          <a:bodyPr>
            <a:normAutofit fontScale="92500" lnSpcReduction="10000"/>
          </a:bodyPr>
          <a:lstStyle/>
          <a:p>
            <a:r>
              <a:rPr lang="da-DK" dirty="0"/>
              <a:t>Er unik hver gang</a:t>
            </a:r>
          </a:p>
          <a:p>
            <a:r>
              <a:rPr lang="da-DK" dirty="0"/>
              <a:t>Ingen mennesker er gennemsnitlige</a:t>
            </a:r>
          </a:p>
          <a:p>
            <a:r>
              <a:rPr lang="da-DK" dirty="0"/>
              <a:t>Kan indfange hele kunderejsen/forbrugeradfærd/ arbejdsadfærd over tid</a:t>
            </a:r>
          </a:p>
          <a:p>
            <a:r>
              <a:rPr lang="da-DK" dirty="0"/>
              <a:t>Ser hele mennesket ift. sine omgivelser</a:t>
            </a:r>
          </a:p>
          <a:p>
            <a:r>
              <a:rPr lang="da-DK" dirty="0"/>
              <a:t>Opdager adfærd, som observerede ikke selv er klar over</a:t>
            </a:r>
          </a:p>
          <a:p>
            <a:endParaRPr lang="da-DK" dirty="0"/>
          </a:p>
        </p:txBody>
      </p:sp>
      <p:sp>
        <p:nvSpPr>
          <p:cNvPr id="5" name="Pladsholder til tekst 4">
            <a:extLst>
              <a:ext uri="{FF2B5EF4-FFF2-40B4-BE49-F238E27FC236}">
                <a16:creationId xmlns:a16="http://schemas.microsoft.com/office/drawing/2014/main" id="{C3544F56-C458-4ABA-962D-F064CF271313}"/>
              </a:ext>
            </a:extLst>
          </p:cNvPr>
          <p:cNvSpPr>
            <a:spLocks noGrp="1"/>
          </p:cNvSpPr>
          <p:nvPr>
            <p:ph type="body" sz="quarter" idx="3"/>
          </p:nvPr>
        </p:nvSpPr>
        <p:spPr>
          <a:xfrm>
            <a:off x="6194427" y="1294410"/>
            <a:ext cx="5183188" cy="823912"/>
          </a:xfrm>
        </p:spPr>
        <p:txBody>
          <a:bodyPr>
            <a:normAutofit/>
          </a:bodyPr>
          <a:lstStyle/>
          <a:p>
            <a:r>
              <a:rPr lang="da-DK" sz="3200" b="0" dirty="0"/>
              <a:t>Big Data</a:t>
            </a:r>
          </a:p>
        </p:txBody>
      </p:sp>
      <p:sp>
        <p:nvSpPr>
          <p:cNvPr id="6" name="Pladsholder til indhold 5">
            <a:extLst>
              <a:ext uri="{FF2B5EF4-FFF2-40B4-BE49-F238E27FC236}">
                <a16:creationId xmlns:a16="http://schemas.microsoft.com/office/drawing/2014/main" id="{55CB439D-F915-4A7F-816D-38FFBF376FFA}"/>
              </a:ext>
            </a:extLst>
          </p:cNvPr>
          <p:cNvSpPr>
            <a:spLocks noGrp="1"/>
          </p:cNvSpPr>
          <p:nvPr>
            <p:ph sz="quarter" idx="4"/>
          </p:nvPr>
        </p:nvSpPr>
        <p:spPr>
          <a:xfrm>
            <a:off x="6194427" y="2361628"/>
            <a:ext cx="5183188" cy="4070825"/>
          </a:xfrm>
        </p:spPr>
        <p:txBody>
          <a:bodyPr>
            <a:normAutofit fontScale="92500" lnSpcReduction="10000"/>
          </a:bodyPr>
          <a:lstStyle/>
          <a:p>
            <a:r>
              <a:rPr lang="da-DK" dirty="0"/>
              <a:t>Er mange data og variabler koblet sammen</a:t>
            </a:r>
          </a:p>
          <a:p>
            <a:r>
              <a:rPr lang="da-DK" dirty="0"/>
              <a:t>Er en gennemsnitlig beregning </a:t>
            </a:r>
          </a:p>
          <a:p>
            <a:r>
              <a:rPr lang="da-DK" dirty="0"/>
              <a:t>Skal anvende repræsentativt udsnit af bruger/ befolkning</a:t>
            </a:r>
          </a:p>
          <a:p>
            <a:r>
              <a:rPr lang="da-DK" dirty="0"/>
              <a:t>Komplekst og brug for IT beregning</a:t>
            </a:r>
          </a:p>
          <a:p>
            <a:r>
              <a:rPr lang="da-DK" dirty="0"/>
              <a:t>Beror oftest på hvad respondenten kan huske – ikke hvad der faktisk skete/ føltes</a:t>
            </a:r>
          </a:p>
        </p:txBody>
      </p:sp>
      <p:sp>
        <p:nvSpPr>
          <p:cNvPr id="10" name="Tekstfelt 9">
            <a:extLst>
              <a:ext uri="{FF2B5EF4-FFF2-40B4-BE49-F238E27FC236}">
                <a16:creationId xmlns:a16="http://schemas.microsoft.com/office/drawing/2014/main" id="{B135808B-8767-28AE-1A6E-FDB501987FC3}"/>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18264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8683C7-599F-57F0-8B94-4AF9F225B283}"/>
              </a:ext>
            </a:extLst>
          </p:cNvPr>
          <p:cNvSpPr>
            <a:spLocks noGrp="1"/>
          </p:cNvSpPr>
          <p:nvPr>
            <p:ph type="title"/>
          </p:nvPr>
        </p:nvSpPr>
        <p:spPr>
          <a:xfrm>
            <a:off x="0" y="1"/>
            <a:ext cx="12192000" cy="1150373"/>
          </a:xfrm>
          <a:solidFill>
            <a:schemeClr val="tx2">
              <a:lumMod val="40000"/>
              <a:lumOff val="60000"/>
            </a:schemeClr>
          </a:solidFill>
        </p:spPr>
        <p:txBody>
          <a:bodyPr/>
          <a:lstStyle/>
          <a:p>
            <a:r>
              <a:rPr lang="da-DK" dirty="0">
                <a:solidFill>
                  <a:srgbClr val="002060"/>
                </a:solidFill>
              </a:rPr>
              <a:t>  </a:t>
            </a:r>
            <a:r>
              <a:rPr lang="da-DK" sz="3600" dirty="0" err="1">
                <a:solidFill>
                  <a:srgbClr val="002060"/>
                </a:solidFill>
              </a:rPr>
              <a:t>Genstandsgørelse</a:t>
            </a:r>
            <a:endParaRPr lang="da-DK" sz="3600" dirty="0">
              <a:solidFill>
                <a:srgbClr val="002060"/>
              </a:solidFill>
            </a:endParaRPr>
          </a:p>
        </p:txBody>
      </p:sp>
      <p:sp>
        <p:nvSpPr>
          <p:cNvPr id="3" name="Pladsholder til indhold 2">
            <a:extLst>
              <a:ext uri="{FF2B5EF4-FFF2-40B4-BE49-F238E27FC236}">
                <a16:creationId xmlns:a16="http://schemas.microsoft.com/office/drawing/2014/main" id="{5C6BEB70-7EA6-84A5-739E-E008D1431CD5}"/>
              </a:ext>
            </a:extLst>
          </p:cNvPr>
          <p:cNvSpPr>
            <a:spLocks noGrp="1"/>
          </p:cNvSpPr>
          <p:nvPr>
            <p:ph idx="1"/>
          </p:nvPr>
        </p:nvSpPr>
        <p:spPr>
          <a:xfrm>
            <a:off x="0" y="1500188"/>
            <a:ext cx="12192000" cy="5357812"/>
          </a:xfrm>
        </p:spPr>
        <p:txBody>
          <a:bodyPr>
            <a:normAutofit/>
          </a:bodyPr>
          <a:lstStyle/>
          <a:p>
            <a:pPr marL="0" indent="0">
              <a:buNone/>
            </a:pPr>
            <a:r>
              <a:rPr lang="da-DK" dirty="0" err="1"/>
              <a:t>Genstandsgørelse</a:t>
            </a:r>
            <a:r>
              <a:rPr lang="da-DK" dirty="0"/>
              <a:t> = At gøre noget til genstand for en analyse i tre trin</a:t>
            </a:r>
          </a:p>
          <a:p>
            <a:pPr lvl="0"/>
            <a:r>
              <a:rPr lang="da-DK" b="1" dirty="0"/>
              <a:t>Hvad er genstanden?</a:t>
            </a:r>
            <a:r>
              <a:rPr lang="da-DK" dirty="0"/>
              <a:t> Afgrænsning af </a:t>
            </a:r>
            <a:r>
              <a:rPr lang="da-DK" i="1" dirty="0"/>
              <a:t>hvad</a:t>
            </a:r>
            <a:r>
              <a:rPr lang="da-DK" dirty="0"/>
              <a:t> der undersøges, og hvad der </a:t>
            </a:r>
            <a:r>
              <a:rPr lang="da-DK" i="1" dirty="0"/>
              <a:t>ikke</a:t>
            </a:r>
            <a:r>
              <a:rPr lang="da-DK" dirty="0"/>
              <a:t> undersøges.</a:t>
            </a:r>
          </a:p>
          <a:p>
            <a:pPr lvl="0"/>
            <a:r>
              <a:rPr lang="da-DK" b="1" dirty="0"/>
              <a:t>I hvilken forstand?</a:t>
            </a:r>
            <a:r>
              <a:rPr lang="da-DK" dirty="0"/>
              <a:t> Valg af </a:t>
            </a:r>
            <a:r>
              <a:rPr lang="da-DK" i="1" dirty="0"/>
              <a:t>teoretisk optik</a:t>
            </a:r>
            <a:r>
              <a:rPr lang="da-DK" dirty="0"/>
              <a:t>: Hvilken teori, begrebsramme eller analytisk vinkel bruges til at undersøge genstanden.</a:t>
            </a:r>
          </a:p>
          <a:p>
            <a:pPr lvl="0"/>
            <a:r>
              <a:rPr lang="da-DK" b="1" dirty="0"/>
              <a:t>Udspecificere indikatorer</a:t>
            </a:r>
            <a:r>
              <a:rPr lang="da-DK" dirty="0"/>
              <a:t> Hvordan får vi øje på det? Hvilke tegn, eksempler, data eller observationer viser, at genstanden er til stede?</a:t>
            </a:r>
          </a:p>
          <a:p>
            <a:r>
              <a:rPr lang="da-DK" b="1" dirty="0"/>
              <a:t>Supplerende pointe:</a:t>
            </a:r>
            <a:r>
              <a:rPr lang="da-DK" dirty="0"/>
              <a:t> </a:t>
            </a:r>
            <a:r>
              <a:rPr lang="da-DK" dirty="0" err="1"/>
              <a:t>Genstandsgørelse</a:t>
            </a:r>
            <a:r>
              <a:rPr lang="da-DK" dirty="0"/>
              <a:t> skaber en </a:t>
            </a:r>
            <a:r>
              <a:rPr lang="da-DK" i="1" dirty="0"/>
              <a:t>analytisk bro</a:t>
            </a:r>
            <a:r>
              <a:rPr lang="da-DK" dirty="0"/>
              <a:t> mellem teori og empiri — den gør det muligt at operationalisere abstrakte begreber, så de kan undersøges systematisk.</a:t>
            </a:r>
          </a:p>
          <a:p>
            <a:pPr marL="0" indent="0">
              <a:buNone/>
            </a:pPr>
            <a:endParaRPr lang="da-DK" dirty="0"/>
          </a:p>
        </p:txBody>
      </p:sp>
      <p:sp>
        <p:nvSpPr>
          <p:cNvPr id="5" name="Tekstfelt 4">
            <a:extLst>
              <a:ext uri="{FF2B5EF4-FFF2-40B4-BE49-F238E27FC236}">
                <a16:creationId xmlns:a16="http://schemas.microsoft.com/office/drawing/2014/main" id="{0EC39370-CBE9-31C8-4F93-7879644093DB}"/>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3503494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60A091-FA0C-B80B-A777-CFC814E810AE}"/>
              </a:ext>
            </a:extLst>
          </p:cNvPr>
          <p:cNvSpPr>
            <a:spLocks noGrp="1"/>
          </p:cNvSpPr>
          <p:nvPr>
            <p:ph type="title"/>
          </p:nvPr>
        </p:nvSpPr>
        <p:spPr>
          <a:xfrm>
            <a:off x="0" y="1"/>
            <a:ext cx="12192000" cy="1193179"/>
          </a:xfrm>
          <a:solidFill>
            <a:schemeClr val="tx2">
              <a:lumMod val="40000"/>
              <a:lumOff val="60000"/>
            </a:schemeClr>
          </a:solidFill>
        </p:spPr>
        <p:txBody>
          <a:bodyPr>
            <a:normAutofit fontScale="90000"/>
          </a:bodyPr>
          <a:lstStyle/>
          <a:p>
            <a:br>
              <a:rPr lang="da-DK" b="1" dirty="0">
                <a:solidFill>
                  <a:srgbClr val="002060"/>
                </a:solidFill>
              </a:rPr>
            </a:br>
            <a:r>
              <a:rPr lang="da-DK" b="1" dirty="0">
                <a:solidFill>
                  <a:srgbClr val="002060"/>
                </a:solidFill>
              </a:rPr>
              <a:t>  </a:t>
            </a:r>
            <a:r>
              <a:rPr lang="da-DK" sz="4000" dirty="0">
                <a:solidFill>
                  <a:srgbClr val="002060"/>
                </a:solidFill>
              </a:rPr>
              <a:t>Kvalitativ data &amp; Kvantitativ data</a:t>
            </a:r>
            <a:br>
              <a:rPr lang="da-DK" sz="4000" dirty="0">
                <a:solidFill>
                  <a:srgbClr val="002060"/>
                </a:solidFill>
              </a:rPr>
            </a:br>
            <a:endParaRPr lang="da-DK" sz="4000" dirty="0">
              <a:solidFill>
                <a:srgbClr val="002060"/>
              </a:solidFill>
            </a:endParaRPr>
          </a:p>
        </p:txBody>
      </p:sp>
      <p:sp>
        <p:nvSpPr>
          <p:cNvPr id="3" name="Pladsholder til indhold 2">
            <a:extLst>
              <a:ext uri="{FF2B5EF4-FFF2-40B4-BE49-F238E27FC236}">
                <a16:creationId xmlns:a16="http://schemas.microsoft.com/office/drawing/2014/main" id="{C6A31F1D-6238-2BEF-B035-F6FD4470D7B9}"/>
              </a:ext>
            </a:extLst>
          </p:cNvPr>
          <p:cNvSpPr>
            <a:spLocks noGrp="1"/>
          </p:cNvSpPr>
          <p:nvPr>
            <p:ph idx="1"/>
          </p:nvPr>
        </p:nvSpPr>
        <p:spPr>
          <a:xfrm>
            <a:off x="78059" y="1427356"/>
            <a:ext cx="12113941" cy="5285678"/>
          </a:xfrm>
        </p:spPr>
        <p:txBody>
          <a:bodyPr>
            <a:normAutofit/>
          </a:bodyPr>
          <a:lstStyle/>
          <a:p>
            <a:pPr marL="0" indent="0">
              <a:buNone/>
            </a:pPr>
            <a:r>
              <a:rPr lang="da-DK" b="1" dirty="0"/>
              <a:t>Kvalitativ data</a:t>
            </a:r>
          </a:p>
          <a:p>
            <a:pPr lvl="0"/>
            <a:r>
              <a:rPr lang="da-DK" dirty="0"/>
              <a:t>Beskriver oplevelser, betydninger og perspektiver.</a:t>
            </a:r>
          </a:p>
          <a:p>
            <a:pPr lvl="0"/>
            <a:r>
              <a:rPr lang="da-DK" dirty="0"/>
              <a:t>Indsamles typisk gennem interviews, observationer og dokumenter.</a:t>
            </a:r>
          </a:p>
          <a:p>
            <a:pPr lvl="0"/>
            <a:r>
              <a:rPr lang="da-DK" dirty="0"/>
              <a:t>Giver dybde, kontekst og forståelse af hvordan og hvorfor noget sker.</a:t>
            </a:r>
          </a:p>
          <a:p>
            <a:pPr lvl="0"/>
            <a:r>
              <a:rPr lang="da-DK" dirty="0"/>
              <a:t>Er tekstbaseret og fortolkningsorienteret.</a:t>
            </a:r>
          </a:p>
          <a:p>
            <a:pPr marL="0" indent="0">
              <a:buNone/>
            </a:pPr>
            <a:r>
              <a:rPr lang="da-DK" b="1" dirty="0"/>
              <a:t>Kvantitativ data</a:t>
            </a:r>
          </a:p>
          <a:p>
            <a:pPr lvl="0"/>
            <a:r>
              <a:rPr lang="da-DK" dirty="0"/>
              <a:t>Beskriver mængder, frekvenser og målinger.</a:t>
            </a:r>
          </a:p>
          <a:p>
            <a:pPr lvl="0"/>
            <a:r>
              <a:rPr lang="da-DK" dirty="0"/>
              <a:t>Indsamles typisk gennem spørgeskemaer, registre og systematiske optællinger.</a:t>
            </a:r>
          </a:p>
          <a:p>
            <a:pPr lvl="0"/>
            <a:r>
              <a:rPr lang="da-DK" dirty="0"/>
              <a:t>Giver overblik, generaliserbarhed og mulighed for statistiske analyser.</a:t>
            </a:r>
          </a:p>
          <a:p>
            <a:pPr lvl="0"/>
            <a:r>
              <a:rPr lang="da-DK" dirty="0"/>
              <a:t>Er talbaseret og struktureret.</a:t>
            </a:r>
          </a:p>
          <a:p>
            <a:pPr marL="0" indent="0">
              <a:buNone/>
            </a:pPr>
            <a:endParaRPr lang="da-DK" dirty="0"/>
          </a:p>
        </p:txBody>
      </p:sp>
      <p:sp>
        <p:nvSpPr>
          <p:cNvPr id="5" name="Tekstfelt 4">
            <a:extLst>
              <a:ext uri="{FF2B5EF4-FFF2-40B4-BE49-F238E27FC236}">
                <a16:creationId xmlns:a16="http://schemas.microsoft.com/office/drawing/2014/main" id="{7B409B23-2A02-8116-A00E-B52210D4171B}"/>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9338008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a:xfrm>
            <a:off x="0" y="18256"/>
            <a:ext cx="12192000" cy="767557"/>
          </a:xfrm>
          <a:solidFill>
            <a:schemeClr val="tx2">
              <a:lumMod val="40000"/>
              <a:lumOff val="60000"/>
            </a:schemeClr>
          </a:solidFill>
        </p:spPr>
        <p:txBody>
          <a:bodyPr>
            <a:normAutofit/>
          </a:bodyPr>
          <a:lstStyle/>
          <a:p>
            <a:pPr algn="l"/>
            <a:r>
              <a:rPr lang="da-DK" sz="3600" dirty="0">
                <a:latin typeface="+mn-lt"/>
              </a:rPr>
              <a:t>  </a:t>
            </a:r>
            <a:r>
              <a:rPr lang="da-DK" sz="3600" dirty="0">
                <a:solidFill>
                  <a:srgbClr val="002060"/>
                </a:solidFill>
                <a:latin typeface="+mn-lt"/>
              </a:rPr>
              <a:t>Etik i undersøgelser</a:t>
            </a:r>
          </a:p>
        </p:txBody>
      </p:sp>
      <p:sp>
        <p:nvSpPr>
          <p:cNvPr id="248835" name="Text Box 3"/>
          <p:cNvSpPr txBox="1">
            <a:spLocks noChangeArrowheads="1"/>
          </p:cNvSpPr>
          <p:nvPr/>
        </p:nvSpPr>
        <p:spPr bwMode="auto">
          <a:xfrm>
            <a:off x="0" y="785813"/>
            <a:ext cx="12192000" cy="5909310"/>
          </a:xfrm>
          <a:prstGeom prst="rect">
            <a:avLst/>
          </a:prstGeom>
          <a:noFill/>
          <a:ln w="9525">
            <a:noFill/>
            <a:miter lim="800000"/>
            <a:headEnd/>
            <a:tailEnd/>
          </a:ln>
          <a:effectLst/>
        </p:spPr>
        <p:txBody>
          <a:bodyPr wrap="square">
            <a:spAutoFit/>
          </a:bodyPr>
          <a:lstStyle/>
          <a:p>
            <a:r>
              <a:rPr lang="da-DK" b="1" dirty="0"/>
              <a:t>Gyldighed (Validitet)</a:t>
            </a:r>
          </a:p>
          <a:p>
            <a:pPr marL="285750" indent="-285750">
              <a:buFont typeface="Arial" panose="020B0604020202020204" pitchFamily="34" charset="0"/>
              <a:buChar char="•"/>
            </a:pPr>
            <a:r>
              <a:rPr lang="da-DK" dirty="0"/>
              <a:t>Handler om </a:t>
            </a:r>
            <a:r>
              <a:rPr lang="da-DK" b="1" dirty="0"/>
              <a:t>at måle det rigtige</a:t>
            </a:r>
            <a:r>
              <a:rPr lang="da-DK" dirty="0"/>
              <a:t>.</a:t>
            </a:r>
          </a:p>
          <a:p>
            <a:pPr marL="285750" lvl="0" indent="-285750">
              <a:buFont typeface="Arial" panose="020B0604020202020204" pitchFamily="34" charset="0"/>
              <a:buChar char="•"/>
            </a:pPr>
            <a:r>
              <a:rPr lang="da-DK" dirty="0"/>
              <a:t>Har vi valgt den metode, der faktisk belyser det fænomen, vi undersøger?</a:t>
            </a:r>
          </a:p>
          <a:p>
            <a:pPr marL="285750" lvl="0" indent="-285750">
              <a:buFont typeface="Arial" panose="020B0604020202020204" pitchFamily="34" charset="0"/>
              <a:buChar char="•"/>
            </a:pPr>
            <a:r>
              <a:rPr lang="da-DK" dirty="0"/>
              <a:t>Er vores mål en gyldig indikator for det begreb, vi vil forstå?</a:t>
            </a:r>
          </a:p>
          <a:p>
            <a:pPr marL="285750" lvl="0" indent="-285750">
              <a:buFont typeface="Arial" panose="020B0604020202020204" pitchFamily="34" charset="0"/>
              <a:buChar char="•"/>
            </a:pPr>
            <a:r>
              <a:rPr lang="da-DK" dirty="0"/>
              <a:t>Er tilfredshedsspørgsmål en gyldig indikator for servicekvalitet?</a:t>
            </a:r>
          </a:p>
          <a:p>
            <a:pPr marL="285750" lvl="0" indent="-285750">
              <a:buFont typeface="Arial" panose="020B0604020202020204" pitchFamily="34" charset="0"/>
              <a:buChar char="•"/>
            </a:pPr>
            <a:r>
              <a:rPr lang="da-DK" dirty="0"/>
              <a:t>Er antal år på uddannelse et gyldigt mål for uddannelsesniveau?</a:t>
            </a:r>
          </a:p>
          <a:p>
            <a:pPr marL="285750" lvl="0" indent="-285750">
              <a:buFont typeface="Arial" panose="020B0604020202020204" pitchFamily="34" charset="0"/>
              <a:buChar char="•"/>
            </a:pPr>
            <a:r>
              <a:rPr lang="da-DK" dirty="0"/>
              <a:t>Etisk ansvar: At sikre, at vores målinger ikke vildleder, men faktisk siger noget om det, vi påstår</a:t>
            </a:r>
          </a:p>
          <a:p>
            <a:endParaRPr lang="da-DK" b="1" dirty="0"/>
          </a:p>
          <a:p>
            <a:r>
              <a:rPr lang="da-DK" b="1" dirty="0"/>
              <a:t>Pålidelighed (Reliabilitet)</a:t>
            </a:r>
          </a:p>
          <a:p>
            <a:pPr marL="285750" indent="-285750">
              <a:buFont typeface="Arial" panose="020B0604020202020204" pitchFamily="34" charset="0"/>
              <a:buChar char="•"/>
            </a:pPr>
            <a:r>
              <a:rPr lang="da-DK" dirty="0"/>
              <a:t>Handler om at måle korrekt og konsistent</a:t>
            </a:r>
          </a:p>
          <a:p>
            <a:pPr marL="285750" lvl="0" indent="-285750">
              <a:buFont typeface="Arial" panose="020B0604020202020204" pitchFamily="34" charset="0"/>
              <a:buChar char="•"/>
            </a:pPr>
            <a:r>
              <a:rPr lang="da-DK" dirty="0"/>
              <a:t>Er målingen fri for tilfældige fejl?</a:t>
            </a:r>
          </a:p>
          <a:p>
            <a:pPr marL="285750" lvl="0" indent="-285750">
              <a:buFont typeface="Arial" panose="020B0604020202020204" pitchFamily="34" charset="0"/>
              <a:buChar char="•"/>
            </a:pPr>
            <a:r>
              <a:rPr lang="da-DK" dirty="0"/>
              <a:t>Er metoden gennemført ordentligt og ensartet?</a:t>
            </a:r>
          </a:p>
          <a:p>
            <a:pPr lvl="1"/>
            <a:r>
              <a:rPr lang="da-DK" dirty="0"/>
              <a:t>Sjuskede interviewere</a:t>
            </a:r>
          </a:p>
          <a:p>
            <a:pPr lvl="1"/>
            <a:r>
              <a:rPr lang="da-DK" dirty="0"/>
              <a:t>Uklare eller misvisende spørgsmål</a:t>
            </a:r>
          </a:p>
          <a:p>
            <a:pPr lvl="1"/>
            <a:r>
              <a:rPr lang="da-DK" dirty="0"/>
              <a:t>Fejl ved indtastning eller dårlig instruktion</a:t>
            </a:r>
          </a:p>
          <a:p>
            <a:pPr marL="285750" lvl="0" indent="-285750">
              <a:buFont typeface="Arial" panose="020B0604020202020204" pitchFamily="34" charset="0"/>
              <a:buChar char="•"/>
            </a:pPr>
            <a:r>
              <a:rPr lang="da-DK" dirty="0"/>
              <a:t>Etisk ansvar: At sikre, at målingen er til at stole på, og at fejl ikke skaber et falsk billede af virkeligheden</a:t>
            </a:r>
          </a:p>
          <a:p>
            <a:pPr lvl="0"/>
            <a:endParaRPr lang="da-DK" dirty="0"/>
          </a:p>
          <a:p>
            <a:r>
              <a:rPr lang="da-DK" b="1" dirty="0"/>
              <a:t>Hvorfor er det etisk?</a:t>
            </a:r>
          </a:p>
          <a:p>
            <a:pPr lvl="0"/>
            <a:r>
              <a:rPr lang="da-DK" dirty="0"/>
              <a:t>Gyldighed og pålidelighed er ikke kun tekniske begreber — de er etiske forpligtelser</a:t>
            </a:r>
          </a:p>
          <a:p>
            <a:pPr lvl="0"/>
            <a:r>
              <a:rPr lang="da-DK" dirty="0"/>
              <a:t>Ugyldige eller upålidelige målinger kan føre til misvisende konklusioner, som påvirker beslutninger, mennesker og organisationer</a:t>
            </a:r>
          </a:p>
          <a:p>
            <a:pPr lvl="0"/>
            <a:r>
              <a:rPr lang="da-DK" dirty="0"/>
              <a:t>Etisk forskning kræver, at vi er ærlige om begrænsninger, kritiske over for vores metode, og transparente om fejl og usikkerheder</a:t>
            </a:r>
          </a:p>
        </p:txBody>
      </p:sp>
      <p:sp>
        <p:nvSpPr>
          <p:cNvPr id="4" name="Tekstfelt 3">
            <a:extLst>
              <a:ext uri="{FF2B5EF4-FFF2-40B4-BE49-F238E27FC236}">
                <a16:creationId xmlns:a16="http://schemas.microsoft.com/office/drawing/2014/main" id="{B45A33C0-6B99-C3EE-6FB1-AFBCC850742B}"/>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41267245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8D2868-50DD-4391-97D3-D3573CE730A7}"/>
              </a:ext>
            </a:extLst>
          </p:cNvPr>
          <p:cNvSpPr>
            <a:spLocks noGrp="1"/>
          </p:cNvSpPr>
          <p:nvPr>
            <p:ph type="title"/>
          </p:nvPr>
        </p:nvSpPr>
        <p:spPr>
          <a:xfrm>
            <a:off x="0" y="1"/>
            <a:ext cx="12192000" cy="1124656"/>
          </a:xfrm>
          <a:solidFill>
            <a:schemeClr val="tx2">
              <a:lumMod val="40000"/>
              <a:lumOff val="60000"/>
            </a:schemeClr>
          </a:solidFill>
        </p:spPr>
        <p:txBody>
          <a:bodyPr>
            <a:normAutofit/>
          </a:bodyPr>
          <a:lstStyle/>
          <a:p>
            <a:pPr marL="803275"/>
            <a:r>
              <a:rPr lang="da-DK" sz="3200" dirty="0">
                <a:solidFill>
                  <a:srgbClr val="002060"/>
                </a:solidFill>
                <a:latin typeface="+mn-lt"/>
              </a:rPr>
              <a:t>Fra Problemformulering til Dataindsamling</a:t>
            </a:r>
          </a:p>
        </p:txBody>
      </p:sp>
      <p:pic>
        <p:nvPicPr>
          <p:cNvPr id="20" name="Billede 19">
            <a:extLst>
              <a:ext uri="{FF2B5EF4-FFF2-40B4-BE49-F238E27FC236}">
                <a16:creationId xmlns:a16="http://schemas.microsoft.com/office/drawing/2014/main" id="{7A3C68BD-6927-48AB-AAB2-C6F11D4E1405}"/>
              </a:ext>
            </a:extLst>
          </p:cNvPr>
          <p:cNvPicPr>
            <a:picLocks noChangeAspect="1"/>
          </p:cNvPicPr>
          <p:nvPr/>
        </p:nvPicPr>
        <p:blipFill>
          <a:blip r:embed="rId2"/>
          <a:stretch>
            <a:fillRect/>
          </a:stretch>
        </p:blipFill>
        <p:spPr>
          <a:xfrm>
            <a:off x="473593" y="1601304"/>
            <a:ext cx="10977183" cy="4918133"/>
          </a:xfrm>
          <a:prstGeom prst="rect">
            <a:avLst/>
          </a:prstGeom>
        </p:spPr>
      </p:pic>
      <p:cxnSp>
        <p:nvCxnSpPr>
          <p:cNvPr id="4" name="Lige pilforbindelse 3">
            <a:extLst>
              <a:ext uri="{FF2B5EF4-FFF2-40B4-BE49-F238E27FC236}">
                <a16:creationId xmlns:a16="http://schemas.microsoft.com/office/drawing/2014/main" id="{12560FA4-17B1-3F02-DB2E-46EBD913B931}"/>
              </a:ext>
            </a:extLst>
          </p:cNvPr>
          <p:cNvCxnSpPr/>
          <p:nvPr/>
        </p:nvCxnSpPr>
        <p:spPr>
          <a:xfrm flipH="1" flipV="1">
            <a:off x="3352800" y="3352800"/>
            <a:ext cx="3309257" cy="3037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Lige pilforbindelse 4">
            <a:extLst>
              <a:ext uri="{FF2B5EF4-FFF2-40B4-BE49-F238E27FC236}">
                <a16:creationId xmlns:a16="http://schemas.microsoft.com/office/drawing/2014/main" id="{41B97626-609F-86AE-E66E-ECF5A0279EEE}"/>
              </a:ext>
            </a:extLst>
          </p:cNvPr>
          <p:cNvCxnSpPr/>
          <p:nvPr/>
        </p:nvCxnSpPr>
        <p:spPr>
          <a:xfrm flipH="1" flipV="1">
            <a:off x="3265714" y="2841171"/>
            <a:ext cx="3309257" cy="30371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Lige pilforbindelse 5">
            <a:extLst>
              <a:ext uri="{FF2B5EF4-FFF2-40B4-BE49-F238E27FC236}">
                <a16:creationId xmlns:a16="http://schemas.microsoft.com/office/drawing/2014/main" id="{E815962B-95A0-63B6-A6D7-6433017C8D45}"/>
              </a:ext>
            </a:extLst>
          </p:cNvPr>
          <p:cNvCxnSpPr>
            <a:cxnSpLocks/>
          </p:cNvCxnSpPr>
          <p:nvPr/>
        </p:nvCxnSpPr>
        <p:spPr>
          <a:xfrm flipH="1" flipV="1">
            <a:off x="3542408" y="4060371"/>
            <a:ext cx="3076106" cy="2438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kstfelt 7">
            <a:extLst>
              <a:ext uri="{FF2B5EF4-FFF2-40B4-BE49-F238E27FC236}">
                <a16:creationId xmlns:a16="http://schemas.microsoft.com/office/drawing/2014/main" id="{45D934B2-21F5-81ED-6A23-C6A699CD825D}"/>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7677999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596C02-E061-DF1B-8316-4B0302E475D4}"/>
              </a:ext>
            </a:extLst>
          </p:cNvPr>
          <p:cNvSpPr>
            <a:spLocks noGrp="1"/>
          </p:cNvSpPr>
          <p:nvPr>
            <p:ph type="title"/>
          </p:nvPr>
        </p:nvSpPr>
        <p:spPr>
          <a:xfrm>
            <a:off x="0" y="0"/>
            <a:ext cx="12192000" cy="1325563"/>
          </a:xfrm>
          <a:solidFill>
            <a:schemeClr val="tx2">
              <a:lumMod val="40000"/>
              <a:lumOff val="60000"/>
            </a:schemeClr>
          </a:solidFill>
        </p:spPr>
        <p:txBody>
          <a:bodyPr>
            <a:normAutofit/>
          </a:bodyPr>
          <a:lstStyle/>
          <a:p>
            <a:r>
              <a:rPr lang="da-DK" sz="4000" dirty="0">
                <a:solidFill>
                  <a:srgbClr val="002060"/>
                </a:solidFill>
                <a:latin typeface="+mn-lt"/>
              </a:rPr>
              <a:t>     Datakildetræ - forsimplet eksempel; </a:t>
            </a:r>
            <a:r>
              <a:rPr lang="da-DK" sz="2400" dirty="0">
                <a:solidFill>
                  <a:srgbClr val="002060"/>
                </a:solidFill>
                <a:latin typeface="+mn-lt"/>
              </a:rPr>
              <a:t>vær mere specifik i hver rubrik</a:t>
            </a:r>
          </a:p>
        </p:txBody>
      </p:sp>
      <p:sp>
        <p:nvSpPr>
          <p:cNvPr id="3" name="Pladsholder til indhold 2">
            <a:extLst>
              <a:ext uri="{FF2B5EF4-FFF2-40B4-BE49-F238E27FC236}">
                <a16:creationId xmlns:a16="http://schemas.microsoft.com/office/drawing/2014/main" id="{5E179401-407C-3FD1-CFC7-8F2D91227140}"/>
              </a:ext>
            </a:extLst>
          </p:cNvPr>
          <p:cNvSpPr>
            <a:spLocks noGrp="1"/>
          </p:cNvSpPr>
          <p:nvPr>
            <p:ph idx="1"/>
          </p:nvPr>
        </p:nvSpPr>
        <p:spPr/>
        <p:txBody>
          <a:bodyPr/>
          <a:lstStyle/>
          <a:p>
            <a:endParaRPr lang="da-DK" dirty="0"/>
          </a:p>
        </p:txBody>
      </p:sp>
      <p:pic>
        <p:nvPicPr>
          <p:cNvPr id="7" name="Billede 6">
            <a:extLst>
              <a:ext uri="{FF2B5EF4-FFF2-40B4-BE49-F238E27FC236}">
                <a16:creationId xmlns:a16="http://schemas.microsoft.com/office/drawing/2014/main" id="{2C7AD62E-5F81-F7B2-7C2A-8EA58182136B}"/>
              </a:ext>
            </a:extLst>
          </p:cNvPr>
          <p:cNvPicPr>
            <a:picLocks noChangeAspect="1"/>
          </p:cNvPicPr>
          <p:nvPr/>
        </p:nvPicPr>
        <p:blipFill>
          <a:blip r:embed="rId2"/>
          <a:stretch>
            <a:fillRect/>
          </a:stretch>
        </p:blipFill>
        <p:spPr>
          <a:xfrm>
            <a:off x="145522" y="1524856"/>
            <a:ext cx="11675253" cy="5090256"/>
          </a:xfrm>
          <a:prstGeom prst="rect">
            <a:avLst/>
          </a:prstGeom>
        </p:spPr>
      </p:pic>
      <p:sp>
        <p:nvSpPr>
          <p:cNvPr id="6" name="Tekstfelt 5">
            <a:extLst>
              <a:ext uri="{FF2B5EF4-FFF2-40B4-BE49-F238E27FC236}">
                <a16:creationId xmlns:a16="http://schemas.microsoft.com/office/drawing/2014/main" id="{94D8EBA7-B1AA-7349-0B2D-37C3872BBB60}"/>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8337944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0F449F-77DE-40F5-B354-F7AC4A09E80F}"/>
              </a:ext>
            </a:extLst>
          </p:cNvPr>
          <p:cNvSpPr>
            <a:spLocks noGrp="1"/>
          </p:cNvSpPr>
          <p:nvPr>
            <p:ph type="title"/>
          </p:nvPr>
        </p:nvSpPr>
        <p:spPr>
          <a:xfrm>
            <a:off x="0" y="0"/>
            <a:ext cx="12192000" cy="1393985"/>
          </a:xfrm>
          <a:solidFill>
            <a:schemeClr val="tx2">
              <a:lumMod val="40000"/>
              <a:lumOff val="60000"/>
            </a:schemeClr>
          </a:solidFill>
        </p:spPr>
        <p:txBody>
          <a:bodyPr/>
          <a:lstStyle/>
          <a:p>
            <a:r>
              <a:rPr lang="da-DK" dirty="0">
                <a:latin typeface="+mn-lt"/>
              </a:rPr>
              <a:t>    </a:t>
            </a:r>
            <a:r>
              <a:rPr lang="da-DK" sz="3600" dirty="0">
                <a:solidFill>
                  <a:srgbClr val="002060"/>
                </a:solidFill>
                <a:latin typeface="+mn-lt"/>
              </a:rPr>
              <a:t>Dataindsamlingsguide –</a:t>
            </a:r>
            <a:r>
              <a:rPr lang="da-DK" sz="2800" dirty="0">
                <a:solidFill>
                  <a:srgbClr val="002060"/>
                </a:solidFill>
                <a:latin typeface="+mn-lt"/>
              </a:rPr>
              <a:t> se eksempel i bogens bilag 8</a:t>
            </a:r>
          </a:p>
        </p:txBody>
      </p:sp>
      <p:sp>
        <p:nvSpPr>
          <p:cNvPr id="3" name="Pladsholder til indhold 2">
            <a:extLst>
              <a:ext uri="{FF2B5EF4-FFF2-40B4-BE49-F238E27FC236}">
                <a16:creationId xmlns:a16="http://schemas.microsoft.com/office/drawing/2014/main" id="{04A557FF-7D89-420A-BAAC-B2BB4A2EB633}"/>
              </a:ext>
            </a:extLst>
          </p:cNvPr>
          <p:cNvSpPr>
            <a:spLocks noGrp="1"/>
          </p:cNvSpPr>
          <p:nvPr>
            <p:ph idx="1"/>
          </p:nvPr>
        </p:nvSpPr>
        <p:spPr>
          <a:xfrm>
            <a:off x="436880" y="1960880"/>
            <a:ext cx="11531600" cy="5091505"/>
          </a:xfrm>
        </p:spPr>
        <p:txBody>
          <a:bodyPr>
            <a:normAutofit/>
          </a:bodyPr>
          <a:lstStyle/>
          <a:p>
            <a:r>
              <a:rPr lang="da-DK" dirty="0"/>
              <a:t>Er Detaljeret og systematisk for at skabe gennemsigtighed og troværdighed i det videnskabelige arbejde</a:t>
            </a:r>
          </a:p>
          <a:p>
            <a:r>
              <a:rPr lang="da-DK" dirty="0"/>
              <a:t>Gerne i skemaform selvom der står i afsnitsform i opgavebeskrivelsen. Skemaformen er med til at I bedre kan overskue at få alle punkterne med for hver eneste dataindsamling I laver</a:t>
            </a:r>
          </a:p>
          <a:p>
            <a:r>
              <a:rPr lang="da-DK" dirty="0"/>
              <a:t>Dataindsamling hænger i nogen grad sammen med databehandling – når man forstår graden af databehandlingen, indhenter man kun nødvendig data, som man kan nå at behandle. Stil derfor lidt lavere krav, da I endnu ikke har lært bl.a. kodning, og således ikke kan gennemskue, hvad det reelt kræver ift. dataindsamling.</a:t>
            </a:r>
          </a:p>
        </p:txBody>
      </p:sp>
      <p:sp>
        <p:nvSpPr>
          <p:cNvPr id="6" name="Tekstfelt 5">
            <a:extLst>
              <a:ext uri="{FF2B5EF4-FFF2-40B4-BE49-F238E27FC236}">
                <a16:creationId xmlns:a16="http://schemas.microsoft.com/office/drawing/2014/main" id="{AFBDB37D-CDE7-78D8-9254-B8071C1B1F74}"/>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0276750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24A37A-7B53-4991-9116-F8970E79C6C1}"/>
              </a:ext>
            </a:extLst>
          </p:cNvPr>
          <p:cNvSpPr>
            <a:spLocks noGrp="1"/>
          </p:cNvSpPr>
          <p:nvPr>
            <p:ph type="title"/>
          </p:nvPr>
        </p:nvSpPr>
        <p:spPr>
          <a:xfrm>
            <a:off x="0" y="0"/>
            <a:ext cx="12191998" cy="1325563"/>
          </a:xfrm>
          <a:solidFill>
            <a:schemeClr val="tx2">
              <a:lumMod val="40000"/>
              <a:lumOff val="60000"/>
            </a:schemeClr>
          </a:solidFill>
        </p:spPr>
        <p:txBody>
          <a:bodyPr>
            <a:normAutofit/>
          </a:bodyPr>
          <a:lstStyle/>
          <a:p>
            <a:r>
              <a:rPr lang="da-DK" sz="3600" dirty="0">
                <a:solidFill>
                  <a:srgbClr val="002060"/>
                </a:solidFill>
                <a:latin typeface="+mn-lt"/>
              </a:rPr>
              <a:t>  </a:t>
            </a:r>
            <a:r>
              <a:rPr lang="da-DK" sz="3600" dirty="0">
                <a:solidFill>
                  <a:srgbClr val="002060"/>
                </a:solidFill>
              </a:rPr>
              <a:t>Dokumentmetode: At d</a:t>
            </a:r>
            <a:r>
              <a:rPr lang="da-DK" sz="3600" dirty="0">
                <a:solidFill>
                  <a:srgbClr val="002060"/>
                </a:solidFill>
                <a:latin typeface="+mn-lt"/>
              </a:rPr>
              <a:t>okumentere </a:t>
            </a:r>
            <a:r>
              <a:rPr lang="da-DK" sz="3600" dirty="0">
                <a:solidFill>
                  <a:srgbClr val="002060"/>
                </a:solidFill>
              </a:rPr>
              <a:t>v</a:t>
            </a:r>
            <a:r>
              <a:rPr lang="da-DK" sz="3600" dirty="0">
                <a:solidFill>
                  <a:srgbClr val="002060"/>
                </a:solidFill>
                <a:latin typeface="+mn-lt"/>
              </a:rPr>
              <a:t>idenskabelig </a:t>
            </a:r>
            <a:r>
              <a:rPr lang="da-DK" sz="3600" dirty="0">
                <a:solidFill>
                  <a:srgbClr val="002060"/>
                </a:solidFill>
              </a:rPr>
              <a:t>r</a:t>
            </a:r>
            <a:r>
              <a:rPr lang="da-DK" sz="3600" dirty="0">
                <a:solidFill>
                  <a:srgbClr val="002060"/>
                </a:solidFill>
                <a:latin typeface="+mn-lt"/>
              </a:rPr>
              <a:t>esearch</a:t>
            </a:r>
          </a:p>
        </p:txBody>
      </p:sp>
      <p:sp>
        <p:nvSpPr>
          <p:cNvPr id="3" name="Pladsholder til indhold 2">
            <a:extLst>
              <a:ext uri="{FF2B5EF4-FFF2-40B4-BE49-F238E27FC236}">
                <a16:creationId xmlns:a16="http://schemas.microsoft.com/office/drawing/2014/main" id="{64EF055C-B6DB-4370-BF08-B1B48A8FA839}"/>
              </a:ext>
            </a:extLst>
          </p:cNvPr>
          <p:cNvSpPr>
            <a:spLocks noGrp="1"/>
          </p:cNvSpPr>
          <p:nvPr>
            <p:ph idx="1"/>
          </p:nvPr>
        </p:nvSpPr>
        <p:spPr>
          <a:xfrm>
            <a:off x="0" y="1396134"/>
            <a:ext cx="12191999" cy="5553306"/>
          </a:xfrm>
        </p:spPr>
        <p:txBody>
          <a:bodyPr>
            <a:normAutofit lnSpcReduction="10000"/>
          </a:bodyPr>
          <a:lstStyle/>
          <a:p>
            <a:r>
              <a:rPr lang="da-DK" dirty="0"/>
              <a:t>Et dokument/ data er et fastfrosset artefakt, et bevis og et vidnesbyrd, men kan opdateres – f.eks. lovtekster</a:t>
            </a:r>
          </a:p>
          <a:p>
            <a:r>
              <a:rPr lang="da-DK" dirty="0"/>
              <a:t>Dokumentaristen skal være mest mulig neutral</a:t>
            </a:r>
          </a:p>
          <a:p>
            <a:r>
              <a:rPr lang="da-DK" dirty="0"/>
              <a:t>Dokumentet skal dateres, stedfæstes og gerne tidsangives </a:t>
            </a:r>
            <a:r>
              <a:rPr lang="da-DK" sz="1800" dirty="0"/>
              <a:t>(sættes i relation til tidsalder/ begivenhed, hvis relevant)</a:t>
            </a:r>
          </a:p>
          <a:p>
            <a:r>
              <a:rPr lang="da-DK" dirty="0"/>
              <a:t>Dokumentet skal indeholde hele navne og titler på deltager(e)</a:t>
            </a:r>
          </a:p>
          <a:p>
            <a:r>
              <a:rPr lang="da-DK" dirty="0"/>
              <a:t>Dokumentet bliver mere troværdigt, når det inkluderer kontekst</a:t>
            </a:r>
          </a:p>
          <a:p>
            <a:pPr lvl="1"/>
            <a:r>
              <a:rPr lang="da-DK" dirty="0"/>
              <a:t>Detaljer om lokalisation (ex. interviewes der på en badestrand, i en kirke, på et universitet)</a:t>
            </a:r>
          </a:p>
          <a:p>
            <a:pPr lvl="1"/>
            <a:r>
              <a:rPr lang="da-DK" dirty="0"/>
              <a:t>Detaljer om atmosfære ex. støj, humør, sterilt kontormiljø, indeklemt mv. </a:t>
            </a:r>
          </a:p>
          <a:p>
            <a:pPr lvl="1"/>
            <a:r>
              <a:rPr lang="da-DK" dirty="0"/>
              <a:t>Detaljer om anvendt teknologisk hjælpemidler</a:t>
            </a:r>
          </a:p>
          <a:p>
            <a:pPr lvl="1"/>
            <a:r>
              <a:rPr lang="da-DK" dirty="0"/>
              <a:t>Foto/ film af situationen</a:t>
            </a:r>
          </a:p>
          <a:p>
            <a:pPr lvl="1"/>
            <a:r>
              <a:rPr lang="da-DK" dirty="0"/>
              <a:t>Detaljer om deltager(e) ex. uddannelse, alder, handicap, cv, forhold til dokumentarist mv.</a:t>
            </a:r>
          </a:p>
          <a:p>
            <a:r>
              <a:rPr lang="da-DK" dirty="0"/>
              <a:t>Vær bevidst om dokumentet anvendes som videns afsøgning eller </a:t>
            </a:r>
            <a:r>
              <a:rPr lang="da-DK" dirty="0" err="1"/>
              <a:t>vidensgenerering</a:t>
            </a:r>
            <a:endParaRPr lang="da-DK" dirty="0"/>
          </a:p>
          <a:p>
            <a:pPr lvl="1"/>
            <a:endParaRPr lang="da-DK" dirty="0"/>
          </a:p>
          <a:p>
            <a:pPr marL="457200" lvl="1" indent="0">
              <a:buNone/>
            </a:pPr>
            <a:endParaRPr lang="da-DK" dirty="0"/>
          </a:p>
          <a:p>
            <a:pPr marL="0" indent="0">
              <a:buNone/>
            </a:pPr>
            <a:endParaRPr lang="da-DK" dirty="0"/>
          </a:p>
        </p:txBody>
      </p:sp>
      <p:sp>
        <p:nvSpPr>
          <p:cNvPr id="6" name="Tekstfelt 5">
            <a:extLst>
              <a:ext uri="{FF2B5EF4-FFF2-40B4-BE49-F238E27FC236}">
                <a16:creationId xmlns:a16="http://schemas.microsoft.com/office/drawing/2014/main" id="{1CCD475F-4C14-B88D-0009-CF9F7A6A2FA3}"/>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0821128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2DEAAB-7BB7-0D6B-AEC5-0B45548FAD6D}"/>
              </a:ext>
            </a:extLst>
          </p:cNvPr>
          <p:cNvSpPr>
            <a:spLocks noGrp="1"/>
          </p:cNvSpPr>
          <p:nvPr>
            <p:ph type="title"/>
          </p:nvPr>
        </p:nvSpPr>
        <p:spPr>
          <a:xfrm>
            <a:off x="0" y="1"/>
            <a:ext cx="12192000" cy="1148576"/>
          </a:xfrm>
          <a:solidFill>
            <a:schemeClr val="tx2">
              <a:lumMod val="40000"/>
              <a:lumOff val="60000"/>
            </a:schemeClr>
          </a:solidFill>
        </p:spPr>
        <p:txBody>
          <a:bodyPr/>
          <a:lstStyle/>
          <a:p>
            <a:r>
              <a:rPr lang="da-DK" dirty="0"/>
              <a:t>  </a:t>
            </a:r>
            <a:r>
              <a:rPr lang="da-DK" sz="3600" dirty="0">
                <a:solidFill>
                  <a:srgbClr val="002060"/>
                </a:solidFill>
              </a:rPr>
              <a:t>Interviews</a:t>
            </a:r>
          </a:p>
        </p:txBody>
      </p:sp>
      <p:sp>
        <p:nvSpPr>
          <p:cNvPr id="7" name="Tekstfelt 6">
            <a:extLst>
              <a:ext uri="{FF2B5EF4-FFF2-40B4-BE49-F238E27FC236}">
                <a16:creationId xmlns:a16="http://schemas.microsoft.com/office/drawing/2014/main" id="{12F6B64B-7B7B-772F-92F0-F28D74170389}"/>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pic>
        <p:nvPicPr>
          <p:cNvPr id="9" name="Billede 8">
            <a:extLst>
              <a:ext uri="{FF2B5EF4-FFF2-40B4-BE49-F238E27FC236}">
                <a16:creationId xmlns:a16="http://schemas.microsoft.com/office/drawing/2014/main" id="{7DFF3634-00D5-D8AC-6472-D40A1CD75F62}"/>
              </a:ext>
            </a:extLst>
          </p:cNvPr>
          <p:cNvPicPr>
            <a:picLocks noChangeAspect="1"/>
          </p:cNvPicPr>
          <p:nvPr/>
        </p:nvPicPr>
        <p:blipFill>
          <a:blip r:embed="rId2"/>
          <a:stretch>
            <a:fillRect/>
          </a:stretch>
        </p:blipFill>
        <p:spPr>
          <a:xfrm>
            <a:off x="764789" y="1148577"/>
            <a:ext cx="10379462" cy="5466535"/>
          </a:xfrm>
          <a:prstGeom prst="rect">
            <a:avLst/>
          </a:prstGeom>
        </p:spPr>
      </p:pic>
      <p:sp>
        <p:nvSpPr>
          <p:cNvPr id="10" name="Tekstfelt 9">
            <a:extLst>
              <a:ext uri="{FF2B5EF4-FFF2-40B4-BE49-F238E27FC236}">
                <a16:creationId xmlns:a16="http://schemas.microsoft.com/office/drawing/2014/main" id="{1FAE0E9E-332B-6A70-6066-707BDEE58E20}"/>
              </a:ext>
            </a:extLst>
          </p:cNvPr>
          <p:cNvSpPr txBox="1"/>
          <p:nvPr/>
        </p:nvSpPr>
        <p:spPr>
          <a:xfrm>
            <a:off x="902667" y="5876692"/>
            <a:ext cx="1374607" cy="276999"/>
          </a:xfrm>
          <a:prstGeom prst="rect">
            <a:avLst/>
          </a:prstGeom>
          <a:noFill/>
        </p:spPr>
        <p:txBody>
          <a:bodyPr wrap="none" rtlCol="0">
            <a:spAutoFit/>
          </a:bodyPr>
          <a:lstStyle/>
          <a:p>
            <a:r>
              <a:rPr lang="da-DK" sz="1200" dirty="0"/>
              <a:t>AI genereret image</a:t>
            </a:r>
          </a:p>
        </p:txBody>
      </p:sp>
    </p:spTree>
    <p:extLst>
      <p:ext uri="{BB962C8B-B14F-4D97-AF65-F5344CB8AC3E}">
        <p14:creationId xmlns:p14="http://schemas.microsoft.com/office/powerpoint/2010/main" val="34706476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BD4EED-950E-472F-AD89-A2BDA67D5257}"/>
              </a:ext>
            </a:extLst>
          </p:cNvPr>
          <p:cNvSpPr>
            <a:spLocks noGrp="1"/>
          </p:cNvSpPr>
          <p:nvPr>
            <p:ph type="title"/>
          </p:nvPr>
        </p:nvSpPr>
        <p:spPr>
          <a:xfrm>
            <a:off x="-11010" y="-5266"/>
            <a:ext cx="12203010" cy="933194"/>
          </a:xfrm>
          <a:solidFill>
            <a:schemeClr val="tx2">
              <a:lumMod val="40000"/>
              <a:lumOff val="60000"/>
            </a:schemeClr>
          </a:solidFill>
        </p:spPr>
        <p:txBody>
          <a:bodyPr>
            <a:normAutofit/>
          </a:bodyPr>
          <a:lstStyle/>
          <a:p>
            <a:r>
              <a:rPr lang="da-DK" sz="3600" dirty="0">
                <a:solidFill>
                  <a:srgbClr val="002060"/>
                </a:solidFill>
                <a:latin typeface="+mn-lt"/>
              </a:rPr>
              <a:t> Interview: At lytte</a:t>
            </a:r>
          </a:p>
        </p:txBody>
      </p:sp>
      <p:sp>
        <p:nvSpPr>
          <p:cNvPr id="3" name="Pladsholder til indhold 2">
            <a:extLst>
              <a:ext uri="{FF2B5EF4-FFF2-40B4-BE49-F238E27FC236}">
                <a16:creationId xmlns:a16="http://schemas.microsoft.com/office/drawing/2014/main" id="{312B2977-5905-4FB0-8214-A1DCEE100C03}"/>
              </a:ext>
            </a:extLst>
          </p:cNvPr>
          <p:cNvSpPr>
            <a:spLocks noGrp="1"/>
          </p:cNvSpPr>
          <p:nvPr>
            <p:ph idx="1"/>
          </p:nvPr>
        </p:nvSpPr>
        <p:spPr>
          <a:xfrm>
            <a:off x="76371" y="1000677"/>
            <a:ext cx="12115629" cy="5668480"/>
          </a:xfrm>
        </p:spPr>
        <p:txBody>
          <a:bodyPr>
            <a:noAutofit/>
          </a:bodyPr>
          <a:lstStyle/>
          <a:p>
            <a:pPr marL="0" indent="0">
              <a:buNone/>
            </a:pPr>
            <a:r>
              <a:rPr lang="da-DK" sz="2400" dirty="0"/>
              <a:t>Vær helst tre til et interview. Interviewer koncentrer sig om at afvikle det planlagte interview</a:t>
            </a:r>
          </a:p>
          <a:p>
            <a:pPr marL="0" indent="0">
              <a:buNone/>
            </a:pPr>
            <a:r>
              <a:rPr lang="da-DK" sz="2400" dirty="0"/>
              <a:t>Bestem om én eller to stiller spørgsmål</a:t>
            </a:r>
          </a:p>
          <a:p>
            <a:pPr marL="0" indent="0">
              <a:buNone/>
            </a:pPr>
            <a:r>
              <a:rPr lang="da-DK" sz="2400" dirty="0"/>
              <a:t>Opgaver til de, der ikke interviewer – skriv noter hertil:</a:t>
            </a:r>
          </a:p>
          <a:p>
            <a:r>
              <a:rPr lang="da-DK" sz="2400" dirty="0"/>
              <a:t>At lytte mellem linjer</a:t>
            </a:r>
          </a:p>
          <a:p>
            <a:r>
              <a:rPr lang="da-DK" sz="2400" dirty="0"/>
              <a:t>At lytte efter det usagte</a:t>
            </a:r>
          </a:p>
          <a:p>
            <a:r>
              <a:rPr lang="da-DK" sz="2400" dirty="0"/>
              <a:t>At lytte efter kontekst</a:t>
            </a:r>
          </a:p>
          <a:p>
            <a:r>
              <a:rPr lang="da-DK" sz="2400" dirty="0"/>
              <a:t>At forstå hvorfor den interviewede vælger præcis de ord i interviewet</a:t>
            </a:r>
          </a:p>
          <a:p>
            <a:r>
              <a:rPr lang="da-DK" sz="2400" dirty="0"/>
              <a:t>At lytte efter det ubevidste – brug intuition</a:t>
            </a:r>
          </a:p>
          <a:p>
            <a:r>
              <a:rPr lang="da-DK" sz="2400" dirty="0"/>
              <a:t>Hvis I er to, der ikke interviewer, så aftal at den ene lytter efter sammenhænge/ mønstre = fænomener, mens den anden lytter efter ord at fortolke</a:t>
            </a:r>
          </a:p>
          <a:p>
            <a:r>
              <a:rPr lang="da-DK" sz="2400" dirty="0"/>
              <a:t>At assistere med teknikken og andre mulige praktiske opgaver bl.a. at supplere drikke</a:t>
            </a:r>
          </a:p>
          <a:p>
            <a:r>
              <a:rPr lang="da-DK" sz="2400" dirty="0"/>
              <a:t>At få sagt ordentligt farvel – takke og sikre at I må vende tilbage, hvis der er afklarende spørgsmål</a:t>
            </a:r>
          </a:p>
          <a:p>
            <a:pPr marL="0" indent="0">
              <a:buNone/>
            </a:pPr>
            <a:endParaRPr lang="da-DK" sz="2400" dirty="0"/>
          </a:p>
          <a:p>
            <a:pPr marL="0" indent="0">
              <a:buNone/>
            </a:pPr>
            <a:r>
              <a:rPr lang="da-DK" sz="2400" dirty="0"/>
              <a:t> </a:t>
            </a:r>
          </a:p>
        </p:txBody>
      </p:sp>
      <p:sp>
        <p:nvSpPr>
          <p:cNvPr id="4" name="AutoShape 2" descr="Billedresultat for listening">
            <a:extLst>
              <a:ext uri="{FF2B5EF4-FFF2-40B4-BE49-F238E27FC236}">
                <a16:creationId xmlns:a16="http://schemas.microsoft.com/office/drawing/2014/main" id="{C97181BB-B705-4CBE-BBD0-7F095E37D52D}"/>
              </a:ext>
            </a:extLst>
          </p:cNvPr>
          <p:cNvSpPr>
            <a:spLocks noChangeAspect="1" noChangeArrowheads="1"/>
          </p:cNvSpPr>
          <p:nvPr/>
        </p:nvSpPr>
        <p:spPr bwMode="auto">
          <a:xfrm>
            <a:off x="5697379" y="325672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sp>
        <p:nvSpPr>
          <p:cNvPr id="7" name="Tekstfelt 6">
            <a:extLst>
              <a:ext uri="{FF2B5EF4-FFF2-40B4-BE49-F238E27FC236}">
                <a16:creationId xmlns:a16="http://schemas.microsoft.com/office/drawing/2014/main" id="{36480885-A467-DE39-4A25-A349BF9CE887}"/>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2227072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061D2E-2080-4C68-815C-36169DDF8C8F}"/>
              </a:ext>
            </a:extLst>
          </p:cNvPr>
          <p:cNvSpPr>
            <a:spLocks noGrp="1"/>
          </p:cNvSpPr>
          <p:nvPr>
            <p:ph type="title"/>
          </p:nvPr>
        </p:nvSpPr>
        <p:spPr>
          <a:xfrm>
            <a:off x="0" y="-23536"/>
            <a:ext cx="12192000" cy="1325563"/>
          </a:xfrm>
          <a:solidFill>
            <a:schemeClr val="tx2">
              <a:lumMod val="40000"/>
              <a:lumOff val="60000"/>
            </a:schemeClr>
          </a:solidFill>
        </p:spPr>
        <p:txBody>
          <a:bodyPr>
            <a:normAutofit/>
          </a:bodyPr>
          <a:lstStyle/>
          <a:p>
            <a:r>
              <a:rPr lang="da-DK" sz="3600" dirty="0">
                <a:solidFill>
                  <a:srgbClr val="002060"/>
                </a:solidFill>
                <a:latin typeface="+mn-lt"/>
              </a:rPr>
              <a:t>    Interviewteknik – Under forløbet</a:t>
            </a:r>
          </a:p>
        </p:txBody>
      </p:sp>
      <p:sp>
        <p:nvSpPr>
          <p:cNvPr id="3" name="Pladsholder til indhold 2">
            <a:extLst>
              <a:ext uri="{FF2B5EF4-FFF2-40B4-BE49-F238E27FC236}">
                <a16:creationId xmlns:a16="http://schemas.microsoft.com/office/drawing/2014/main" id="{22AD1B61-1F5F-4669-A30E-999421C453A7}"/>
              </a:ext>
            </a:extLst>
          </p:cNvPr>
          <p:cNvSpPr>
            <a:spLocks noGrp="1"/>
          </p:cNvSpPr>
          <p:nvPr>
            <p:ph idx="1"/>
          </p:nvPr>
        </p:nvSpPr>
        <p:spPr>
          <a:xfrm>
            <a:off x="89210" y="1438508"/>
            <a:ext cx="11809157" cy="5461680"/>
          </a:xfrm>
        </p:spPr>
        <p:txBody>
          <a:bodyPr>
            <a:normAutofit fontScale="47500" lnSpcReduction="20000"/>
          </a:bodyPr>
          <a:lstStyle/>
          <a:p>
            <a:r>
              <a:rPr lang="da-DK" sz="4400" dirty="0"/>
              <a:t>Vælg, hvis muligt, et neutralt og ugeneret sted til interviewet. Hvis interviewet foregår i virksomheden, og den interviewede sidder bag eget skrivebord på kontoret, vil magtbalancen typisk være til den interviewedes fordel gennem hele samtalen</a:t>
            </a:r>
          </a:p>
          <a:p>
            <a:r>
              <a:rPr lang="da-DK" sz="4400" dirty="0"/>
              <a:t>Introducer jer</a:t>
            </a:r>
          </a:p>
          <a:p>
            <a:r>
              <a:rPr lang="da-DK" sz="4400" dirty="0"/>
              <a:t>Giv den interviewede mulighed for at sætte sig til rette og organisere sig først</a:t>
            </a:r>
          </a:p>
          <a:p>
            <a:r>
              <a:rPr lang="da-DK" sz="4400" dirty="0"/>
              <a:t>Sørg for vand</a:t>
            </a:r>
          </a:p>
          <a:p>
            <a:r>
              <a:rPr lang="da-DK" sz="4400" dirty="0"/>
              <a:t>Fortæl kort om konteksten, og om hvornår projektet er færdigt</a:t>
            </a:r>
          </a:p>
          <a:p>
            <a:r>
              <a:rPr lang="da-DK" sz="4400" dirty="0"/>
              <a:t>Spørg om det er i orden at I lydoptager interviewet, og fortæl samtidigt at det kun er jer selv, der hører optagelserne, at I er diskrete med informationerne og at lydbåndet slettes straks efter bestået eksamen</a:t>
            </a:r>
          </a:p>
          <a:p>
            <a:r>
              <a:rPr lang="da-DK" sz="4400" dirty="0"/>
              <a:t>Giv den interviewede mulighed for små tænkepauser undervejs</a:t>
            </a:r>
          </a:p>
          <a:p>
            <a:r>
              <a:rPr lang="da-DK" sz="4400" dirty="0"/>
              <a:t>Vis interesse for svarene, og hvis I har aftalt et semistruktureret interview, brug nogle af svarene til at stille opfølgende spørgsmål</a:t>
            </a:r>
          </a:p>
          <a:p>
            <a:r>
              <a:rPr lang="da-DK" sz="4400" dirty="0"/>
              <a:t>Giv ikke forslag til svar undervejs og fortæl ikke om egne tilsvarende oplevelser undervejs i misforstået sympati</a:t>
            </a:r>
          </a:p>
          <a:p>
            <a:r>
              <a:rPr lang="da-DK" sz="4400" dirty="0"/>
              <a:t>Check interview guiden, om I har fået svar på alt inden I afslutter</a:t>
            </a:r>
          </a:p>
          <a:p>
            <a:r>
              <a:rPr lang="da-DK" sz="4400" dirty="0"/>
              <a:t>Spørg om der er noget den interviewede ønsker at tilføje</a:t>
            </a:r>
          </a:p>
          <a:p>
            <a:r>
              <a:rPr lang="da-DK" sz="4400" dirty="0"/>
              <a:t>Tak for medvirken</a:t>
            </a:r>
          </a:p>
          <a:p>
            <a:endParaRPr lang="da-DK" dirty="0"/>
          </a:p>
        </p:txBody>
      </p:sp>
      <p:sp>
        <p:nvSpPr>
          <p:cNvPr id="6" name="Tekstfelt 5">
            <a:extLst>
              <a:ext uri="{FF2B5EF4-FFF2-40B4-BE49-F238E27FC236}">
                <a16:creationId xmlns:a16="http://schemas.microsoft.com/office/drawing/2014/main" id="{72C353DA-0E66-6704-2A25-557F40B71202}"/>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2876417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799705-69E1-40BA-A658-4CB7C8C814C4}"/>
              </a:ext>
            </a:extLst>
          </p:cNvPr>
          <p:cNvSpPr>
            <a:spLocks noGrp="1"/>
          </p:cNvSpPr>
          <p:nvPr>
            <p:ph type="title"/>
          </p:nvPr>
        </p:nvSpPr>
        <p:spPr>
          <a:xfrm>
            <a:off x="0" y="1"/>
            <a:ext cx="12191999" cy="1313814"/>
          </a:xfrm>
          <a:solidFill>
            <a:schemeClr val="tx2">
              <a:lumMod val="40000"/>
              <a:lumOff val="60000"/>
            </a:schemeClr>
          </a:solidFill>
        </p:spPr>
        <p:txBody>
          <a:bodyPr>
            <a:normAutofit/>
          </a:bodyPr>
          <a:lstStyle/>
          <a:p>
            <a:r>
              <a:rPr lang="da-DK" sz="4000" dirty="0">
                <a:latin typeface="+mn-lt"/>
              </a:rPr>
              <a:t> </a:t>
            </a:r>
            <a:r>
              <a:rPr lang="da-DK" sz="3600" dirty="0">
                <a:solidFill>
                  <a:srgbClr val="002060"/>
                </a:solidFill>
                <a:latin typeface="+mn-lt"/>
              </a:rPr>
              <a:t>Interviewteknik </a:t>
            </a:r>
            <a:r>
              <a:rPr lang="da-DK" sz="2800" dirty="0">
                <a:solidFill>
                  <a:srgbClr val="002060"/>
                </a:solidFill>
                <a:latin typeface="+mn-lt"/>
              </a:rPr>
              <a:t>– Anvend bogens interviewguide i bilag 3</a:t>
            </a:r>
          </a:p>
        </p:txBody>
      </p:sp>
      <p:sp>
        <p:nvSpPr>
          <p:cNvPr id="3" name="Pladsholder til indhold 2">
            <a:extLst>
              <a:ext uri="{FF2B5EF4-FFF2-40B4-BE49-F238E27FC236}">
                <a16:creationId xmlns:a16="http://schemas.microsoft.com/office/drawing/2014/main" id="{96321B75-8198-4902-97E5-1AE81006F92C}"/>
              </a:ext>
            </a:extLst>
          </p:cNvPr>
          <p:cNvSpPr>
            <a:spLocks noGrp="1"/>
          </p:cNvSpPr>
          <p:nvPr>
            <p:ph idx="1"/>
          </p:nvPr>
        </p:nvSpPr>
        <p:spPr>
          <a:xfrm>
            <a:off x="76370" y="1360680"/>
            <a:ext cx="12115629" cy="5377542"/>
          </a:xfrm>
        </p:spPr>
        <p:txBody>
          <a:bodyPr>
            <a:normAutofit fontScale="47500" lnSpcReduction="20000"/>
          </a:bodyPr>
          <a:lstStyle/>
          <a:p>
            <a:pPr marL="0" indent="0">
              <a:buNone/>
            </a:pPr>
            <a:r>
              <a:rPr lang="da-DK" sz="5500" dirty="0"/>
              <a:t>Mål for interview</a:t>
            </a:r>
          </a:p>
          <a:p>
            <a:pPr marL="0" indent="0">
              <a:buNone/>
            </a:pPr>
            <a:r>
              <a:rPr lang="da-DK" sz="5500" dirty="0"/>
              <a:t>Interviewets vægt/ status for projektet</a:t>
            </a:r>
          </a:p>
          <a:p>
            <a:pPr marL="0" indent="0">
              <a:buNone/>
            </a:pPr>
            <a:r>
              <a:rPr lang="da-DK" sz="5500" dirty="0"/>
              <a:t>Hvilke/ hvor mange ressourcer har vi til interview(s)</a:t>
            </a:r>
          </a:p>
          <a:p>
            <a:pPr marL="0" indent="0">
              <a:buNone/>
            </a:pPr>
            <a:r>
              <a:rPr lang="da-DK" sz="5500" dirty="0"/>
              <a:t>Hvem og hvor mange skal vi interviewe? </a:t>
            </a:r>
          </a:p>
          <a:p>
            <a:pPr marL="0" indent="0">
              <a:buNone/>
            </a:pPr>
            <a:r>
              <a:rPr lang="da-DK" sz="5500" dirty="0"/>
              <a:t>Hvornår skal vi interviewe?</a:t>
            </a:r>
          </a:p>
          <a:p>
            <a:pPr marL="0" indent="0">
              <a:buNone/>
            </a:pPr>
            <a:r>
              <a:rPr lang="da-DK" sz="5500" dirty="0"/>
              <a:t>Hvad skal der spørges til – afhænger af hvilken del af problemformuleringen det skal bidrage til</a:t>
            </a:r>
          </a:p>
          <a:p>
            <a:r>
              <a:rPr lang="da-DK" sz="5500" dirty="0"/>
              <a:t>Eksplorativt: Udforske muligheder, styrke fakta og fornemmelser til projektemne</a:t>
            </a:r>
          </a:p>
          <a:p>
            <a:r>
              <a:rPr lang="da-DK" sz="5500" dirty="0"/>
              <a:t>Ekspert Interview: Teoribekræftelse forud for analysen</a:t>
            </a:r>
          </a:p>
          <a:p>
            <a:r>
              <a:rPr lang="da-DK" sz="5500" dirty="0"/>
              <a:t>Emneinterview: Behov for yderligere information</a:t>
            </a:r>
          </a:p>
          <a:p>
            <a:r>
              <a:rPr lang="da-DK" sz="5500" dirty="0"/>
              <a:t>Perspektiverende/ Refleksivt: Efter analysen ift. at få svar på mulige næste skridt, eller få virksomhedens reaktion på resultatet</a:t>
            </a:r>
          </a:p>
          <a:p>
            <a:r>
              <a:rPr lang="da-DK" sz="5500" dirty="0"/>
              <a:t>Prioritering af ressourcer ROI ift. andre kildeindhentningsmetoder </a:t>
            </a:r>
          </a:p>
          <a:p>
            <a:r>
              <a:rPr lang="da-DK" sz="5500" dirty="0"/>
              <a:t>Hvor kan vi interviewe; skriftligt via mail, online, i virksomheden, på en café</a:t>
            </a:r>
          </a:p>
          <a:p>
            <a:pPr marL="0" indent="0">
              <a:buNone/>
            </a:pPr>
            <a:endParaRPr lang="da-DK" dirty="0"/>
          </a:p>
        </p:txBody>
      </p:sp>
      <p:sp>
        <p:nvSpPr>
          <p:cNvPr id="8" name="Tekstfelt 7">
            <a:extLst>
              <a:ext uri="{FF2B5EF4-FFF2-40B4-BE49-F238E27FC236}">
                <a16:creationId xmlns:a16="http://schemas.microsoft.com/office/drawing/2014/main" id="{1D53C6A3-7C17-4B89-CA17-5272A5C77F46}"/>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505308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A37FBA-D8E1-4EA1-A65E-E1FA81F25FC9}"/>
              </a:ext>
            </a:extLst>
          </p:cNvPr>
          <p:cNvSpPr>
            <a:spLocks noGrp="1"/>
          </p:cNvSpPr>
          <p:nvPr>
            <p:ph type="title"/>
          </p:nvPr>
        </p:nvSpPr>
        <p:spPr>
          <a:xfrm>
            <a:off x="0" y="0"/>
            <a:ext cx="12192000" cy="1425677"/>
          </a:xfrm>
          <a:solidFill>
            <a:schemeClr val="tx2">
              <a:lumMod val="40000"/>
              <a:lumOff val="60000"/>
            </a:schemeClr>
          </a:solidFill>
        </p:spPr>
        <p:txBody>
          <a:bodyPr/>
          <a:lstStyle/>
          <a:p>
            <a:r>
              <a:rPr lang="da-DK" dirty="0">
                <a:solidFill>
                  <a:srgbClr val="002060"/>
                </a:solidFill>
                <a:latin typeface="+mn-lt"/>
              </a:rPr>
              <a:t>   </a:t>
            </a:r>
            <a:r>
              <a:rPr lang="da-DK" sz="3600" dirty="0">
                <a:solidFill>
                  <a:srgbClr val="002060"/>
                </a:solidFill>
                <a:latin typeface="+mn-lt"/>
              </a:rPr>
              <a:t>Deduktiv, Induktiv, </a:t>
            </a:r>
            <a:r>
              <a:rPr lang="da-DK" sz="3600" dirty="0" err="1">
                <a:solidFill>
                  <a:srgbClr val="002060"/>
                </a:solidFill>
                <a:latin typeface="+mn-lt"/>
              </a:rPr>
              <a:t>Abduktiv</a:t>
            </a:r>
            <a:r>
              <a:rPr lang="da-DK" sz="3600" dirty="0">
                <a:solidFill>
                  <a:srgbClr val="002060"/>
                </a:solidFill>
                <a:latin typeface="+mn-lt"/>
              </a:rPr>
              <a:t> Fremgangsmåde</a:t>
            </a:r>
          </a:p>
        </p:txBody>
      </p:sp>
      <p:sp>
        <p:nvSpPr>
          <p:cNvPr id="3" name="Pladsholder til indhold 2">
            <a:extLst>
              <a:ext uri="{FF2B5EF4-FFF2-40B4-BE49-F238E27FC236}">
                <a16:creationId xmlns:a16="http://schemas.microsoft.com/office/drawing/2014/main" id="{7A335D27-E31F-478F-8C00-1E33B79E1CA9}"/>
              </a:ext>
            </a:extLst>
          </p:cNvPr>
          <p:cNvSpPr>
            <a:spLocks noGrp="1"/>
          </p:cNvSpPr>
          <p:nvPr>
            <p:ph idx="1"/>
          </p:nvPr>
        </p:nvSpPr>
        <p:spPr>
          <a:xfrm>
            <a:off x="6666271" y="1906459"/>
            <a:ext cx="5420954" cy="4227869"/>
          </a:xfrm>
        </p:spPr>
        <p:txBody>
          <a:bodyPr>
            <a:noAutofit/>
          </a:bodyPr>
          <a:lstStyle/>
          <a:p>
            <a:pPr marL="0" indent="0">
              <a:buNone/>
            </a:pPr>
            <a:r>
              <a:rPr lang="da-DK" sz="2400" b="1" dirty="0"/>
              <a:t>Induktiv fremgangsmåde</a:t>
            </a:r>
          </a:p>
          <a:p>
            <a:r>
              <a:rPr lang="da-DK" sz="2400" dirty="0"/>
              <a:t>Empiri → teori Man udvikler teori ud fra observationer og mønstre i data.</a:t>
            </a:r>
          </a:p>
          <a:p>
            <a:pPr marL="0" indent="0">
              <a:buNone/>
            </a:pPr>
            <a:r>
              <a:rPr lang="da-DK" sz="2400" b="1" dirty="0"/>
              <a:t>Deduktiv fremgangsmåde</a:t>
            </a:r>
          </a:p>
          <a:p>
            <a:r>
              <a:rPr lang="da-DK" sz="2400" dirty="0"/>
              <a:t>Teori → empiri Man tester en eksisterende teori gennem empiriske undersøgelser.</a:t>
            </a:r>
          </a:p>
          <a:p>
            <a:pPr marL="0" indent="0">
              <a:buNone/>
            </a:pPr>
            <a:r>
              <a:rPr lang="da-DK" sz="2400" b="1" dirty="0" err="1"/>
              <a:t>Abduktiv</a:t>
            </a:r>
            <a:r>
              <a:rPr lang="da-DK" sz="2400" b="1" dirty="0"/>
              <a:t> fremgangsmåde</a:t>
            </a:r>
          </a:p>
          <a:p>
            <a:r>
              <a:rPr lang="da-DK" sz="2400" dirty="0"/>
              <a:t>Frem‑og‑tilbage mellem teori og empiri Man kombinerer observationer og teori for at skabe ny forståelse.</a:t>
            </a:r>
          </a:p>
        </p:txBody>
      </p:sp>
      <p:pic>
        <p:nvPicPr>
          <p:cNvPr id="5" name="Billede 4" descr="Blå metodemodel, identisk med den første illustration: cirkulær figur mellem Teori og Empiri. Øverste pil i lys blå (induktiv). Nederste pil i mørk blå (deduktiv) med teksten 'Deduktiv fremgangsmåde' placeret under pilen. Dobbeltpil i mellemblå inde i cirklen med teksten 'Abduktiv fremgangsmåde' placeret centralt. Minimalistisk akademisk stil.">
            <a:extLst>
              <a:ext uri="{FF2B5EF4-FFF2-40B4-BE49-F238E27FC236}">
                <a16:creationId xmlns:a16="http://schemas.microsoft.com/office/drawing/2014/main" id="{4A4CA735-976F-B824-995E-A48DF85DC647}"/>
              </a:ext>
            </a:extLst>
          </p:cNvPr>
          <p:cNvPicPr>
            <a:picLocks noChangeAspect="1"/>
          </p:cNvPicPr>
          <p:nvPr/>
        </p:nvPicPr>
        <p:blipFill>
          <a:blip r:embed="rId2"/>
          <a:stretch>
            <a:fillRect/>
          </a:stretch>
        </p:blipFill>
        <p:spPr>
          <a:xfrm>
            <a:off x="104775" y="1867130"/>
            <a:ext cx="6459791" cy="4306528"/>
          </a:xfrm>
          <a:prstGeom prst="rect">
            <a:avLst/>
          </a:prstGeom>
        </p:spPr>
      </p:pic>
      <p:sp>
        <p:nvSpPr>
          <p:cNvPr id="8" name="Tekstfelt 7">
            <a:extLst>
              <a:ext uri="{FF2B5EF4-FFF2-40B4-BE49-F238E27FC236}">
                <a16:creationId xmlns:a16="http://schemas.microsoft.com/office/drawing/2014/main" id="{29CBF744-7974-8070-BDE0-F0D1EC0D4F21}"/>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4321059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62552E-416E-4814-BECA-BFF40C608B77}"/>
              </a:ext>
            </a:extLst>
          </p:cNvPr>
          <p:cNvSpPr>
            <a:spLocks noGrp="1"/>
          </p:cNvSpPr>
          <p:nvPr>
            <p:ph type="title"/>
          </p:nvPr>
        </p:nvSpPr>
        <p:spPr>
          <a:xfrm>
            <a:off x="0" y="0"/>
            <a:ext cx="12192000" cy="1062593"/>
          </a:xfrm>
          <a:solidFill>
            <a:schemeClr val="tx2">
              <a:lumMod val="40000"/>
              <a:lumOff val="60000"/>
            </a:schemeClr>
          </a:solidFill>
        </p:spPr>
        <p:txBody>
          <a:bodyPr>
            <a:normAutofit/>
          </a:bodyPr>
          <a:lstStyle/>
          <a:p>
            <a:r>
              <a:rPr lang="da-DK" sz="3600" dirty="0">
                <a:solidFill>
                  <a:srgbClr val="002060"/>
                </a:solidFill>
                <a:latin typeface="+mn-lt"/>
              </a:rPr>
              <a:t>     Spørgsmålstype I</a:t>
            </a:r>
          </a:p>
        </p:txBody>
      </p:sp>
      <p:sp>
        <p:nvSpPr>
          <p:cNvPr id="6" name="Tekstfelt 5">
            <a:extLst>
              <a:ext uri="{FF2B5EF4-FFF2-40B4-BE49-F238E27FC236}">
                <a16:creationId xmlns:a16="http://schemas.microsoft.com/office/drawing/2014/main" id="{B207B246-BEDA-46FF-8583-91360C3E2FD2}"/>
              </a:ext>
            </a:extLst>
          </p:cNvPr>
          <p:cNvSpPr txBox="1"/>
          <p:nvPr/>
        </p:nvSpPr>
        <p:spPr>
          <a:xfrm>
            <a:off x="565649" y="1062593"/>
            <a:ext cx="11342670" cy="6370975"/>
          </a:xfrm>
          <a:prstGeom prst="rect">
            <a:avLst/>
          </a:prstGeom>
          <a:noFill/>
        </p:spPr>
        <p:txBody>
          <a:bodyPr wrap="square" rtlCol="0">
            <a:spAutoFit/>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da-DK" sz="2400" b="0" i="0" u="none" strike="noStrike" cap="none" normalizeH="0" baseline="0" dirty="0">
                <a:ln>
                  <a:noFill/>
                </a:ln>
                <a:solidFill>
                  <a:schemeClr val="tx1"/>
                </a:solidFill>
                <a:effectLst/>
                <a:latin typeface="+mn-lt"/>
                <a:cs typeface="Times New Roman" pitchFamily="18" charset="0"/>
              </a:rPr>
              <a:t>Lineært </a:t>
            </a:r>
          </a:p>
          <a:p>
            <a:pPr marL="0" marR="0" lvl="0" indent="0" algn="l" defTabSz="914400" rtl="0" eaLnBrk="1" fontAlgn="t"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chemeClr val="tx1"/>
                </a:solidFill>
                <a:effectLst/>
                <a:latin typeface="+mn-lt"/>
                <a:cs typeface="Times New Roman" pitchFamily="18" charset="0"/>
              </a:rPr>
              <a:t>Indkredsning af situation, facts om tematik,  </a:t>
            </a:r>
            <a:br>
              <a:rPr kumimoji="0" lang="da-DK" sz="1800" b="0" i="0" u="none" strike="noStrike" cap="none" normalizeH="0" baseline="0" dirty="0">
                <a:ln>
                  <a:noFill/>
                </a:ln>
                <a:solidFill>
                  <a:schemeClr val="tx1"/>
                </a:solidFill>
                <a:effectLst/>
                <a:latin typeface="+mn-lt"/>
                <a:cs typeface="Times New Roman" pitchFamily="18" charset="0"/>
              </a:rPr>
            </a:br>
            <a:r>
              <a:rPr kumimoji="0" lang="da-DK" sz="1800" b="0" i="0" u="none" strike="noStrike" cap="none" normalizeH="0" baseline="0" dirty="0">
                <a:ln>
                  <a:noFill/>
                </a:ln>
                <a:solidFill>
                  <a:schemeClr val="tx1"/>
                </a:solidFill>
                <a:effectLst/>
                <a:latin typeface="+mn-lt"/>
                <a:cs typeface="Times New Roman" pitchFamily="18" charset="0"/>
              </a:rPr>
              <a:t>Hvem, hvornår, hvorfor, hvordan? </a:t>
            </a:r>
          </a:p>
          <a:p>
            <a:pPr marL="0" marR="0" lvl="0" indent="0" algn="l" defTabSz="914400" rtl="0" eaLnBrk="1" fontAlgn="t" latinLnBrk="0" hangingPunct="1">
              <a:lnSpc>
                <a:spcPct val="100000"/>
              </a:lnSpc>
              <a:spcBef>
                <a:spcPct val="0"/>
              </a:spcBef>
              <a:spcAft>
                <a:spcPct val="0"/>
              </a:spcAft>
              <a:buClrTx/>
              <a:buSzTx/>
              <a:buFontTx/>
              <a:buNone/>
              <a:tabLst/>
            </a:pPr>
            <a:endParaRPr kumimoji="0" lang="da-DK" sz="1800" b="0" i="0" u="none" strike="noStrike" cap="none" normalizeH="0" baseline="0" dirty="0">
              <a:ln>
                <a:noFill/>
              </a:ln>
              <a:solidFill>
                <a:schemeClr val="tx1"/>
              </a:solidFill>
              <a:effectLst/>
              <a:latin typeface="+mn-lt"/>
              <a:cs typeface="Times New Roman" pitchFamily="18" charset="0"/>
            </a:endParaRPr>
          </a:p>
          <a:p>
            <a:pPr marL="0" marR="0" lvl="0" indent="0" algn="l" defTabSz="914400" rtl="0" eaLnBrk="1" fontAlgn="t" latinLnBrk="0" hangingPunct="1">
              <a:lnSpc>
                <a:spcPct val="100000"/>
              </a:lnSpc>
              <a:spcBef>
                <a:spcPct val="0"/>
              </a:spcBef>
              <a:spcAft>
                <a:spcPct val="0"/>
              </a:spcAft>
              <a:buClrTx/>
              <a:buSzTx/>
              <a:buFontTx/>
              <a:buNone/>
              <a:tabLst/>
            </a:pPr>
            <a:r>
              <a:rPr kumimoji="0" lang="da-DK" sz="2400" b="0" i="0" u="none" strike="noStrike" cap="none" normalizeH="0" baseline="0" dirty="0">
                <a:ln>
                  <a:noFill/>
                </a:ln>
                <a:solidFill>
                  <a:schemeClr val="tx1"/>
                </a:solidFill>
                <a:effectLst/>
                <a:latin typeface="+mn-lt"/>
                <a:cs typeface="Times New Roman" pitchFamily="18" charset="0"/>
              </a:rPr>
              <a:t>Fortællende</a:t>
            </a:r>
          </a:p>
          <a:p>
            <a:pPr marL="0" marR="0" lvl="0" indent="0" algn="l" defTabSz="914400" rtl="0" eaLnBrk="1" fontAlgn="t"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chemeClr val="tx1"/>
                </a:solidFill>
                <a:effectLst/>
                <a:latin typeface="+mn-lt"/>
                <a:cs typeface="Times New Roman" pitchFamily="18" charset="0"/>
              </a:rPr>
              <a:t>Historier fra hverdagen</a:t>
            </a:r>
          </a:p>
          <a:p>
            <a:pPr marL="0" marR="0" lvl="0" indent="0" algn="l" defTabSz="914400" rtl="0" eaLnBrk="1" fontAlgn="t"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chemeClr val="tx1"/>
                </a:solidFill>
                <a:effectLst/>
                <a:latin typeface="+mn-lt"/>
                <a:cs typeface="Times New Roman" pitchFamily="18" charset="0"/>
              </a:rPr>
              <a:t>Fx: At X nævner at I har et godt samarbejde. Hvad er godt samarbejde? Kan du give et eksempel?</a:t>
            </a:r>
          </a:p>
          <a:p>
            <a:pPr marL="0" marR="0" lvl="0" indent="0" algn="l" defTabSz="914400" rtl="0" eaLnBrk="1" fontAlgn="t" latinLnBrk="0" hangingPunct="1">
              <a:lnSpc>
                <a:spcPct val="100000"/>
              </a:lnSpc>
              <a:spcBef>
                <a:spcPct val="0"/>
              </a:spcBef>
              <a:spcAft>
                <a:spcPct val="0"/>
              </a:spcAft>
              <a:buClrTx/>
              <a:buSzTx/>
              <a:buFontTx/>
              <a:buNone/>
              <a:tabLst/>
            </a:pPr>
            <a:endParaRPr kumimoji="0" lang="da-DK" sz="1800" b="0" i="0" u="none" strike="noStrike" cap="none" normalizeH="0" baseline="0" dirty="0">
              <a:ln>
                <a:noFill/>
              </a:ln>
              <a:solidFill>
                <a:schemeClr val="tx1"/>
              </a:solidFill>
              <a:effectLst/>
              <a:latin typeface="+mn-lt"/>
              <a:cs typeface="Times New Roman" pitchFamily="18" charset="0"/>
            </a:endParaRPr>
          </a:p>
          <a:p>
            <a:pPr marL="0" marR="0" lvl="0" indent="0" algn="l" defTabSz="914400" rtl="0" eaLnBrk="1" fontAlgn="t" latinLnBrk="0" hangingPunct="1">
              <a:lnSpc>
                <a:spcPct val="100000"/>
              </a:lnSpc>
              <a:spcBef>
                <a:spcPct val="0"/>
              </a:spcBef>
              <a:spcAft>
                <a:spcPct val="0"/>
              </a:spcAft>
              <a:buClrTx/>
              <a:buSzTx/>
              <a:buFontTx/>
              <a:buNone/>
              <a:tabLst/>
            </a:pPr>
            <a:r>
              <a:rPr kumimoji="0" lang="da-DK" sz="2400" b="0" i="0" u="none" strike="noStrike" cap="none" normalizeH="0" baseline="0" dirty="0">
                <a:ln>
                  <a:noFill/>
                </a:ln>
                <a:solidFill>
                  <a:schemeClr val="tx1"/>
                </a:solidFill>
                <a:effectLst/>
                <a:latin typeface="+mn-lt"/>
                <a:cs typeface="Times New Roman" pitchFamily="18" charset="0"/>
              </a:rPr>
              <a:t>Refleksivt </a:t>
            </a:r>
          </a:p>
          <a:p>
            <a:pPr marL="0" marR="0" lvl="0" indent="0" algn="l" defTabSz="914400" rtl="0" eaLnBrk="1" fontAlgn="t"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chemeClr val="tx1"/>
                </a:solidFill>
                <a:effectLst/>
                <a:latin typeface="+mn-lt"/>
                <a:cs typeface="Times New Roman" pitchFamily="18" charset="0"/>
              </a:rPr>
              <a:t>Opfordre til refleksion over situation/problem – </a:t>
            </a:r>
            <a:br>
              <a:rPr kumimoji="0" lang="da-DK" sz="1800" b="0" i="0" u="none" strike="noStrike" cap="none" normalizeH="0" baseline="0" dirty="0">
                <a:ln>
                  <a:noFill/>
                </a:ln>
                <a:solidFill>
                  <a:schemeClr val="tx1"/>
                </a:solidFill>
                <a:effectLst/>
                <a:latin typeface="+mn-lt"/>
                <a:cs typeface="Times New Roman" pitchFamily="18" charset="0"/>
              </a:rPr>
            </a:br>
            <a:r>
              <a:rPr kumimoji="0" lang="da-DK" sz="1800" b="0" i="0" u="none" strike="noStrike" cap="none" normalizeH="0" baseline="0" dirty="0">
                <a:ln>
                  <a:noFill/>
                </a:ln>
                <a:solidFill>
                  <a:schemeClr val="tx1"/>
                </a:solidFill>
                <a:effectLst/>
                <a:latin typeface="+mn-lt"/>
                <a:cs typeface="Times New Roman" pitchFamily="18" charset="0"/>
              </a:rPr>
              <a:t>Fx: Hvad tror du, der skal til, for at forbedre/ løse/ udvikle X?</a:t>
            </a:r>
          </a:p>
          <a:p>
            <a:pPr marL="0" marR="0" lvl="0" indent="0" algn="l" defTabSz="914400" rtl="0" eaLnBrk="1" fontAlgn="t" latinLnBrk="0" hangingPunct="1">
              <a:lnSpc>
                <a:spcPct val="100000"/>
              </a:lnSpc>
              <a:spcBef>
                <a:spcPct val="0"/>
              </a:spcBef>
              <a:spcAft>
                <a:spcPct val="0"/>
              </a:spcAft>
              <a:buClrTx/>
              <a:buSzTx/>
              <a:buFontTx/>
              <a:buNone/>
              <a:tabLst/>
            </a:pPr>
            <a:endParaRPr lang="da-DK" dirty="0">
              <a:cs typeface="Times New Roman" pitchFamily="18" charset="0"/>
            </a:endParaRPr>
          </a:p>
          <a:p>
            <a:pPr marL="0" marR="0" lvl="0" indent="0" algn="l" defTabSz="914400" rtl="0" eaLnBrk="1" fontAlgn="t" latinLnBrk="0" hangingPunct="1">
              <a:lnSpc>
                <a:spcPct val="100000"/>
              </a:lnSpc>
              <a:spcBef>
                <a:spcPct val="0"/>
              </a:spcBef>
              <a:spcAft>
                <a:spcPct val="0"/>
              </a:spcAft>
              <a:buClrTx/>
              <a:buSzTx/>
              <a:buFontTx/>
              <a:buNone/>
              <a:tabLst/>
            </a:pPr>
            <a:r>
              <a:rPr kumimoji="0" lang="da-DK" sz="2400" b="0" i="0" u="none" strike="noStrike" cap="none" normalizeH="0" baseline="0" dirty="0">
                <a:ln>
                  <a:noFill/>
                </a:ln>
                <a:solidFill>
                  <a:schemeClr val="tx1"/>
                </a:solidFill>
                <a:effectLst/>
                <a:latin typeface="+mn-lt"/>
                <a:cs typeface="Times New Roman" pitchFamily="18" charset="0"/>
              </a:rPr>
              <a:t>Strategiske</a:t>
            </a:r>
          </a:p>
          <a:p>
            <a:pPr marL="0" marR="0" lvl="0" indent="0" algn="l" defTabSz="914400" rtl="0" eaLnBrk="1" fontAlgn="t" latinLnBrk="0" hangingPunct="1">
              <a:lnSpc>
                <a:spcPct val="100000"/>
              </a:lnSpc>
              <a:spcBef>
                <a:spcPct val="0"/>
              </a:spcBef>
              <a:spcAft>
                <a:spcPct val="0"/>
              </a:spcAft>
              <a:buClrTx/>
              <a:buSzTx/>
              <a:buFontTx/>
              <a:buNone/>
              <a:tabLst/>
            </a:pPr>
            <a:r>
              <a:rPr lang="da-DK" dirty="0"/>
              <a:t>Har du prøvet at …? Forskningen siger, at…!, Har du gjort dig klart …?</a:t>
            </a:r>
          </a:p>
          <a:p>
            <a:pPr marL="0" marR="0" lvl="0" indent="0" algn="l" defTabSz="914400" rtl="0" eaLnBrk="1" fontAlgn="t" latinLnBrk="0" hangingPunct="1">
              <a:lnSpc>
                <a:spcPct val="100000"/>
              </a:lnSpc>
              <a:spcBef>
                <a:spcPct val="0"/>
              </a:spcBef>
              <a:spcAft>
                <a:spcPct val="0"/>
              </a:spcAft>
              <a:buClrTx/>
              <a:buSzTx/>
              <a:buFontTx/>
              <a:buNone/>
              <a:tabLst/>
            </a:pPr>
            <a:endParaRPr kumimoji="0" lang="da-DK" sz="1800" b="0" i="0" u="none" strike="noStrike" cap="none" normalizeH="0" baseline="0" dirty="0">
              <a:ln>
                <a:noFill/>
              </a:ln>
              <a:solidFill>
                <a:schemeClr val="tx1"/>
              </a:solidFill>
              <a:effectLst/>
              <a:latin typeface="+mn-lt"/>
            </a:endParaRPr>
          </a:p>
          <a:p>
            <a:pPr marL="0" marR="0" lvl="0" indent="0" algn="l" defTabSz="914400" rtl="0" eaLnBrk="1" fontAlgn="t" latinLnBrk="0" hangingPunct="1">
              <a:lnSpc>
                <a:spcPct val="100000"/>
              </a:lnSpc>
              <a:spcBef>
                <a:spcPct val="0"/>
              </a:spcBef>
              <a:spcAft>
                <a:spcPct val="0"/>
              </a:spcAft>
              <a:buClrTx/>
              <a:buSzTx/>
              <a:buFontTx/>
              <a:buNone/>
              <a:tabLst/>
            </a:pPr>
            <a:r>
              <a:rPr lang="da-DK" sz="2400" dirty="0"/>
              <a:t>Cirkulære </a:t>
            </a:r>
          </a:p>
          <a:p>
            <a:pPr marL="0" marR="0" lvl="0" indent="0" algn="l" defTabSz="914400" rtl="0" eaLnBrk="1" fontAlgn="t" latinLnBrk="0" hangingPunct="1">
              <a:lnSpc>
                <a:spcPct val="100000"/>
              </a:lnSpc>
              <a:spcBef>
                <a:spcPct val="0"/>
              </a:spcBef>
              <a:spcAft>
                <a:spcPct val="0"/>
              </a:spcAft>
              <a:buClrTx/>
              <a:buSzTx/>
              <a:buFontTx/>
              <a:buNone/>
              <a:tabLst/>
            </a:pPr>
            <a:r>
              <a:rPr kumimoji="0" lang="da-DK" sz="1800" b="0" i="0" u="none" strike="noStrike" cap="none" normalizeH="0" baseline="0" dirty="0">
                <a:ln>
                  <a:noFill/>
                </a:ln>
                <a:solidFill>
                  <a:schemeClr val="tx1"/>
                </a:solidFill>
                <a:effectLst/>
                <a:latin typeface="+mn-lt"/>
              </a:rPr>
              <a:t>Mønster sammenhænge</a:t>
            </a:r>
          </a:p>
          <a:p>
            <a:pPr marL="0" marR="0" lvl="0" indent="0" algn="l" defTabSz="914400" rtl="0" eaLnBrk="1" fontAlgn="t" latinLnBrk="0" hangingPunct="1">
              <a:lnSpc>
                <a:spcPct val="100000"/>
              </a:lnSpc>
              <a:spcBef>
                <a:spcPct val="0"/>
              </a:spcBef>
              <a:spcAft>
                <a:spcPct val="0"/>
              </a:spcAft>
              <a:buClrTx/>
              <a:buSzTx/>
              <a:buFontTx/>
              <a:buNone/>
              <a:tabLst/>
            </a:pPr>
            <a:r>
              <a:rPr lang="da-DK" dirty="0"/>
              <a:t>Når A gør …, hvad gør du så? Hvem er som regel enig med B? Hvis vi spørger X om, hvordan hun oplever situationen, hvad ville hun så sige? </a:t>
            </a:r>
            <a:endParaRPr kumimoji="0" lang="da-DK" sz="1800" b="0" i="0" u="none" strike="noStrike" cap="none" normalizeH="0" baseline="0" dirty="0">
              <a:ln>
                <a:noFill/>
              </a:ln>
              <a:solidFill>
                <a:schemeClr val="tx1"/>
              </a:solidFill>
              <a:effectLst/>
              <a:latin typeface="+mn-lt"/>
            </a:endParaRPr>
          </a:p>
          <a:p>
            <a:pPr marL="0" marR="0" lvl="0" indent="0" algn="l" defTabSz="914400" rtl="0" eaLnBrk="1" fontAlgn="t" latinLnBrk="0" hangingPunct="1">
              <a:lnSpc>
                <a:spcPct val="100000"/>
              </a:lnSpc>
              <a:spcBef>
                <a:spcPct val="0"/>
              </a:spcBef>
              <a:spcAft>
                <a:spcPct val="0"/>
              </a:spcAft>
              <a:buClrTx/>
              <a:buSzTx/>
              <a:buFontTx/>
              <a:buNone/>
              <a:tabLst/>
            </a:pPr>
            <a:endParaRPr kumimoji="0" lang="da-DK" sz="1800" b="0" i="0" u="none" strike="noStrike" cap="none" normalizeH="0" baseline="0" dirty="0">
              <a:ln>
                <a:noFill/>
              </a:ln>
              <a:solidFill>
                <a:schemeClr val="tx1"/>
              </a:solidFill>
              <a:effectLst/>
              <a:latin typeface="+mn-lt"/>
            </a:endParaRPr>
          </a:p>
          <a:p>
            <a:endParaRPr lang="da-DK" dirty="0"/>
          </a:p>
        </p:txBody>
      </p:sp>
      <p:sp>
        <p:nvSpPr>
          <p:cNvPr id="5" name="Tekstfelt 4">
            <a:extLst>
              <a:ext uri="{FF2B5EF4-FFF2-40B4-BE49-F238E27FC236}">
                <a16:creationId xmlns:a16="http://schemas.microsoft.com/office/drawing/2014/main" id="{C57ACBDB-6E85-CEA8-5356-EF014358803F}"/>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42846134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F743EB-AA36-4F15-9B35-27B35AA4685D}"/>
              </a:ext>
            </a:extLst>
          </p:cNvPr>
          <p:cNvSpPr>
            <a:spLocks noGrp="1"/>
          </p:cNvSpPr>
          <p:nvPr>
            <p:ph type="title"/>
          </p:nvPr>
        </p:nvSpPr>
        <p:spPr>
          <a:xfrm>
            <a:off x="0" y="0"/>
            <a:ext cx="12192000" cy="1325563"/>
          </a:xfrm>
          <a:solidFill>
            <a:schemeClr val="tx2">
              <a:lumMod val="40000"/>
              <a:lumOff val="60000"/>
            </a:schemeClr>
          </a:solidFill>
        </p:spPr>
        <p:txBody>
          <a:bodyPr>
            <a:normAutofit/>
          </a:bodyPr>
          <a:lstStyle/>
          <a:p>
            <a:r>
              <a:rPr lang="da-DK" sz="3600" dirty="0">
                <a:solidFill>
                  <a:srgbClr val="002060"/>
                </a:solidFill>
                <a:latin typeface="+mn-lt"/>
              </a:rPr>
              <a:t>  Spørgsmålstype </a:t>
            </a:r>
            <a:r>
              <a:rPr lang="da-DK" sz="3600" dirty="0">
                <a:solidFill>
                  <a:srgbClr val="002060"/>
                </a:solidFill>
              </a:rPr>
              <a:t>II</a:t>
            </a:r>
            <a:endParaRPr lang="da-DK" sz="3600" dirty="0">
              <a:solidFill>
                <a:srgbClr val="002060"/>
              </a:solidFill>
              <a:latin typeface="+mn-lt"/>
            </a:endParaRPr>
          </a:p>
        </p:txBody>
      </p:sp>
      <p:sp>
        <p:nvSpPr>
          <p:cNvPr id="3" name="Pladsholder til indhold 2">
            <a:extLst>
              <a:ext uri="{FF2B5EF4-FFF2-40B4-BE49-F238E27FC236}">
                <a16:creationId xmlns:a16="http://schemas.microsoft.com/office/drawing/2014/main" id="{2CE49ED2-C3FC-4419-A671-2698B519271D}"/>
              </a:ext>
            </a:extLst>
          </p:cNvPr>
          <p:cNvSpPr>
            <a:spLocks noGrp="1"/>
          </p:cNvSpPr>
          <p:nvPr>
            <p:ph idx="1"/>
          </p:nvPr>
        </p:nvSpPr>
        <p:spPr>
          <a:xfrm>
            <a:off x="232024" y="1394110"/>
            <a:ext cx="11203112" cy="5463890"/>
          </a:xfrm>
        </p:spPr>
        <p:txBody>
          <a:bodyPr/>
          <a:lstStyle/>
          <a:p>
            <a:pPr marL="0" indent="0">
              <a:buNone/>
            </a:pPr>
            <a:r>
              <a:rPr lang="da-DK" sz="2400" dirty="0"/>
              <a:t>Hypotetiske spørgsmål</a:t>
            </a:r>
          </a:p>
          <a:p>
            <a:pPr marL="0" indent="0">
              <a:buNone/>
            </a:pPr>
            <a:r>
              <a:rPr lang="da-DK" sz="1800" dirty="0"/>
              <a:t>Hvad ville der ske, hvis …? Hvilken betydning tror du, det ville få, at …? Hvordan ville du opdage det? Hvis problemet forsvandt, hvordan ville situationen så være? Hvis alting lykkedes, hvordan ville det så se ud om et år?</a:t>
            </a:r>
          </a:p>
          <a:p>
            <a:pPr marL="0" indent="0">
              <a:buNone/>
            </a:pPr>
            <a:endParaRPr lang="da-DK" sz="1800" dirty="0"/>
          </a:p>
          <a:p>
            <a:pPr marL="0" indent="0">
              <a:buNone/>
            </a:pPr>
            <a:r>
              <a:rPr lang="da-DK" sz="2400" dirty="0"/>
              <a:t>Handlingsspørgsmål</a:t>
            </a:r>
            <a:endParaRPr lang="da-DK" sz="1200" dirty="0"/>
          </a:p>
          <a:p>
            <a:pPr marL="0" indent="0">
              <a:buNone/>
            </a:pPr>
            <a:r>
              <a:rPr lang="da-DK" sz="1800" dirty="0"/>
              <a:t>Hvad er det første, du vil gøre efter teammødets afslutning? Hvem kan hjælpe dig? Hvad vil du gøre anderledes de næste par uger? Hvordan vil det kunne ses?</a:t>
            </a:r>
          </a:p>
          <a:p>
            <a:pPr marL="0" indent="0">
              <a:buNone/>
            </a:pPr>
            <a:endParaRPr lang="da-DK" sz="1800" dirty="0"/>
          </a:p>
          <a:p>
            <a:pPr marL="0" indent="0">
              <a:buNone/>
            </a:pPr>
            <a:r>
              <a:rPr lang="da-DK" sz="2400" dirty="0"/>
              <a:t>Undtagelsesspørgsmål</a:t>
            </a:r>
            <a:endParaRPr lang="da-DK" sz="1200" dirty="0"/>
          </a:p>
          <a:p>
            <a:pPr marL="0" indent="0">
              <a:buNone/>
            </a:pPr>
            <a:r>
              <a:rPr lang="da-DK" sz="1800" dirty="0"/>
              <a:t>Er der situationer, hvor problemet ikke optræder? Hvad gør du i disse situationer? Sidst det lykkedes for dig, hvad gjorde du da?</a:t>
            </a:r>
          </a:p>
          <a:p>
            <a:pPr marL="0" indent="0">
              <a:buNone/>
            </a:pPr>
            <a:endParaRPr lang="da-DK" sz="1800" dirty="0"/>
          </a:p>
          <a:p>
            <a:pPr marL="0" indent="0">
              <a:buNone/>
            </a:pPr>
            <a:r>
              <a:rPr lang="da-DK" sz="2400" dirty="0"/>
              <a:t>Anerkendende spørgsmål</a:t>
            </a:r>
            <a:endParaRPr lang="da-DK" sz="1200" dirty="0"/>
          </a:p>
          <a:p>
            <a:pPr marL="0" indent="0">
              <a:buNone/>
            </a:pPr>
            <a:r>
              <a:rPr lang="da-DK" sz="1800" dirty="0"/>
              <a:t>Jeg gad vide, hvordan du har klaret det på trods af …? Hvordan har du fået ideen om …? Hvad har gjort, at du har holdt ud trods …? </a:t>
            </a:r>
          </a:p>
        </p:txBody>
      </p:sp>
      <p:sp>
        <p:nvSpPr>
          <p:cNvPr id="6" name="Tekstfelt 5">
            <a:extLst>
              <a:ext uri="{FF2B5EF4-FFF2-40B4-BE49-F238E27FC236}">
                <a16:creationId xmlns:a16="http://schemas.microsoft.com/office/drawing/2014/main" id="{9BEC8830-504A-3D97-9A7B-005EB53A4AAE}"/>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5022550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E59F1-347E-410B-808C-7E5C7DDF8B2A}"/>
              </a:ext>
            </a:extLst>
          </p:cNvPr>
          <p:cNvSpPr>
            <a:spLocks noGrp="1"/>
          </p:cNvSpPr>
          <p:nvPr>
            <p:ph type="title"/>
          </p:nvPr>
        </p:nvSpPr>
        <p:spPr>
          <a:xfrm>
            <a:off x="0" y="0"/>
            <a:ext cx="12192000" cy="1552759"/>
          </a:xfrm>
          <a:solidFill>
            <a:schemeClr val="tx2">
              <a:lumMod val="40000"/>
              <a:lumOff val="60000"/>
            </a:schemeClr>
          </a:solidFill>
        </p:spPr>
        <p:txBody>
          <a:bodyPr/>
          <a:lstStyle/>
          <a:p>
            <a:r>
              <a:rPr lang="da-DK" dirty="0">
                <a:solidFill>
                  <a:srgbClr val="002060"/>
                </a:solidFill>
                <a:latin typeface="+mn-lt"/>
              </a:rPr>
              <a:t>      </a:t>
            </a:r>
            <a:r>
              <a:rPr lang="da-DK" sz="3600" dirty="0">
                <a:solidFill>
                  <a:srgbClr val="002060"/>
                </a:solidFill>
                <a:latin typeface="+mn-lt"/>
              </a:rPr>
              <a:t>Interview med narrativ metode: At skabe storytelling</a:t>
            </a:r>
          </a:p>
        </p:txBody>
      </p:sp>
      <p:sp>
        <p:nvSpPr>
          <p:cNvPr id="3" name="Pladsholder til indhold 2">
            <a:extLst>
              <a:ext uri="{FF2B5EF4-FFF2-40B4-BE49-F238E27FC236}">
                <a16:creationId xmlns:a16="http://schemas.microsoft.com/office/drawing/2014/main" id="{3BE0AE86-04DF-4CB6-A2C2-F337F2508ACD}"/>
              </a:ext>
            </a:extLst>
          </p:cNvPr>
          <p:cNvSpPr>
            <a:spLocks noGrp="1"/>
          </p:cNvSpPr>
          <p:nvPr>
            <p:ph idx="1"/>
          </p:nvPr>
        </p:nvSpPr>
        <p:spPr>
          <a:xfrm>
            <a:off x="133815" y="1683834"/>
            <a:ext cx="11976408" cy="5040351"/>
          </a:xfrm>
        </p:spPr>
        <p:txBody>
          <a:bodyPr/>
          <a:lstStyle/>
          <a:p>
            <a:r>
              <a:rPr lang="da-DK" dirty="0"/>
              <a:t>At formidle viden, erfaring, begivenhed til ord ved hjælp af fortælling, skitser, billeder, kort, lyde med formålet at dele og transferere viden</a:t>
            </a:r>
          </a:p>
          <a:p>
            <a:r>
              <a:rPr lang="da-DK" dirty="0"/>
              <a:t>Fordele:</a:t>
            </a:r>
          </a:p>
          <a:p>
            <a:pPr lvl="1"/>
            <a:r>
              <a:rPr lang="da-DK" dirty="0"/>
              <a:t>Overleverer usagt viden</a:t>
            </a:r>
          </a:p>
          <a:p>
            <a:pPr lvl="1"/>
            <a:r>
              <a:rPr lang="da-DK" dirty="0"/>
              <a:t>Nærer menneskelige relationer</a:t>
            </a:r>
          </a:p>
          <a:p>
            <a:pPr lvl="1"/>
            <a:r>
              <a:rPr lang="da-DK" dirty="0"/>
              <a:t>Frembringer passion</a:t>
            </a:r>
          </a:p>
          <a:p>
            <a:pPr lvl="1"/>
            <a:r>
              <a:rPr lang="da-DK" dirty="0"/>
              <a:t>Udvikler fantasi</a:t>
            </a:r>
          </a:p>
        </p:txBody>
      </p:sp>
      <p:pic>
        <p:nvPicPr>
          <p:cNvPr id="8" name="Billede 7">
            <a:extLst>
              <a:ext uri="{FF2B5EF4-FFF2-40B4-BE49-F238E27FC236}">
                <a16:creationId xmlns:a16="http://schemas.microsoft.com/office/drawing/2014/main" id="{74552D6B-0635-E6E1-E945-3A5A6CAFCDFC}"/>
              </a:ext>
            </a:extLst>
          </p:cNvPr>
          <p:cNvPicPr>
            <a:picLocks noChangeAspect="1"/>
          </p:cNvPicPr>
          <p:nvPr/>
        </p:nvPicPr>
        <p:blipFill>
          <a:blip r:embed="rId2"/>
          <a:stretch>
            <a:fillRect/>
          </a:stretch>
        </p:blipFill>
        <p:spPr>
          <a:xfrm>
            <a:off x="5307980" y="2455707"/>
            <a:ext cx="6239108" cy="4159405"/>
          </a:xfrm>
          <a:prstGeom prst="rect">
            <a:avLst/>
          </a:prstGeom>
        </p:spPr>
      </p:pic>
      <p:sp>
        <p:nvSpPr>
          <p:cNvPr id="10" name="Tekstfelt 9">
            <a:extLst>
              <a:ext uri="{FF2B5EF4-FFF2-40B4-BE49-F238E27FC236}">
                <a16:creationId xmlns:a16="http://schemas.microsoft.com/office/drawing/2014/main" id="{F3168765-FE26-0D0C-852B-CED7BB34B29E}"/>
              </a:ext>
            </a:extLst>
          </p:cNvPr>
          <p:cNvSpPr txBox="1"/>
          <p:nvPr/>
        </p:nvSpPr>
        <p:spPr>
          <a:xfrm>
            <a:off x="5597330" y="6144321"/>
            <a:ext cx="1374607" cy="276999"/>
          </a:xfrm>
          <a:prstGeom prst="rect">
            <a:avLst/>
          </a:prstGeom>
          <a:noFill/>
        </p:spPr>
        <p:txBody>
          <a:bodyPr wrap="none" rtlCol="0">
            <a:spAutoFit/>
          </a:bodyPr>
          <a:lstStyle/>
          <a:p>
            <a:r>
              <a:rPr lang="da-DK" sz="1200" dirty="0"/>
              <a:t>AI genereret image</a:t>
            </a:r>
          </a:p>
        </p:txBody>
      </p:sp>
      <p:sp>
        <p:nvSpPr>
          <p:cNvPr id="12" name="Tekstfelt 11">
            <a:extLst>
              <a:ext uri="{FF2B5EF4-FFF2-40B4-BE49-F238E27FC236}">
                <a16:creationId xmlns:a16="http://schemas.microsoft.com/office/drawing/2014/main" id="{150DFF07-4603-4393-23EF-86473BA76059}"/>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8075116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933B6-F058-4109-81D3-E1DA4B207796}"/>
              </a:ext>
            </a:extLst>
          </p:cNvPr>
          <p:cNvSpPr>
            <a:spLocks noGrp="1"/>
          </p:cNvSpPr>
          <p:nvPr>
            <p:ph type="title"/>
          </p:nvPr>
        </p:nvSpPr>
        <p:spPr>
          <a:xfrm>
            <a:off x="0" y="1"/>
            <a:ext cx="12192000" cy="1131884"/>
          </a:xfrm>
          <a:solidFill>
            <a:schemeClr val="tx2">
              <a:lumMod val="40000"/>
              <a:lumOff val="60000"/>
            </a:schemeClr>
          </a:solidFill>
        </p:spPr>
        <p:txBody>
          <a:bodyPr>
            <a:normAutofit/>
          </a:bodyPr>
          <a:lstStyle/>
          <a:p>
            <a:r>
              <a:rPr lang="da-DK" sz="3600" dirty="0">
                <a:solidFill>
                  <a:srgbClr val="002060"/>
                </a:solidFill>
                <a:latin typeface="+mn-lt"/>
              </a:rPr>
              <a:t>   Narrativer: Historiefortællinger som kvalitativ metode</a:t>
            </a:r>
          </a:p>
        </p:txBody>
      </p:sp>
      <p:sp>
        <p:nvSpPr>
          <p:cNvPr id="3" name="Pladsholder til indhold 2">
            <a:extLst>
              <a:ext uri="{FF2B5EF4-FFF2-40B4-BE49-F238E27FC236}">
                <a16:creationId xmlns:a16="http://schemas.microsoft.com/office/drawing/2014/main" id="{0F0C50AC-1AFE-4D7E-8B21-23D614D37122}"/>
              </a:ext>
            </a:extLst>
          </p:cNvPr>
          <p:cNvSpPr>
            <a:spLocks noGrp="1"/>
          </p:cNvSpPr>
          <p:nvPr>
            <p:ph idx="1"/>
          </p:nvPr>
        </p:nvSpPr>
        <p:spPr>
          <a:xfrm>
            <a:off x="199482" y="1417075"/>
            <a:ext cx="11734800" cy="5075799"/>
          </a:xfrm>
        </p:spPr>
        <p:txBody>
          <a:bodyPr>
            <a:normAutofit fontScale="92500" lnSpcReduction="10000"/>
          </a:bodyPr>
          <a:lstStyle/>
          <a:p>
            <a:r>
              <a:rPr lang="da-DK" dirty="0">
                <a:solidFill>
                  <a:srgbClr val="000000"/>
                </a:solidFill>
              </a:rPr>
              <a:t>Fortælling om en oplevelse over tid og læser/ lytter genleves i følelsen i de beskrevne øjeblikke hvilket gør begivenheden aktiv modsat passiv eftertænkt refleksion</a:t>
            </a:r>
          </a:p>
          <a:p>
            <a:r>
              <a:rPr lang="da-DK" dirty="0">
                <a:solidFill>
                  <a:srgbClr val="000000"/>
                </a:solidFill>
                <a:effectLst/>
              </a:rPr>
              <a:t>Undersøger især hvorfor og hvordan, og data indhentes fra interview transskriptioner og noter fra deltager observation</a:t>
            </a:r>
          </a:p>
          <a:p>
            <a:r>
              <a:rPr lang="da-DK" dirty="0">
                <a:solidFill>
                  <a:srgbClr val="000000"/>
                </a:solidFill>
                <a:effectLst/>
              </a:rPr>
              <a:t>Narrativ undersøgelse anvender felttekster såsom historier, selvbiografi, tidsskrifter, feltnotater, breve, samtaler, interviews, familiehistorier, fotos, andre artefakter og livserfaring, som enheder til analyse til at undersøge og forstå den måde, mennesker skaber mening i deres liv som fortællinger </a:t>
            </a:r>
          </a:p>
          <a:p>
            <a:r>
              <a:rPr lang="da-DK" dirty="0">
                <a:solidFill>
                  <a:srgbClr val="000000"/>
                </a:solidFill>
              </a:rPr>
              <a:t>Anvendes oftest i organisationsstudier, sociologi, samfundsvidenskab og kognitiv psykologi. Ex. i organisation ideel metode til at undersøge hændelser/ events og dets effekt på den individuelle eller til at undersøge hvordan enkeltpersoner konstruerer og danner mening om virkeligheden på (sense </a:t>
            </a:r>
            <a:r>
              <a:rPr lang="da-DK" dirty="0" err="1">
                <a:solidFill>
                  <a:srgbClr val="000000"/>
                </a:solidFill>
              </a:rPr>
              <a:t>making</a:t>
            </a:r>
            <a:r>
              <a:rPr lang="da-DK" dirty="0">
                <a:solidFill>
                  <a:srgbClr val="000000"/>
                </a:solidFill>
              </a:rPr>
              <a:t>)</a:t>
            </a:r>
          </a:p>
          <a:p>
            <a:endParaRPr lang="da-DK" dirty="0">
              <a:solidFill>
                <a:srgbClr val="000000"/>
              </a:solidFill>
              <a:effectLst/>
            </a:endParaRPr>
          </a:p>
        </p:txBody>
      </p:sp>
      <p:sp>
        <p:nvSpPr>
          <p:cNvPr id="4" name="Tekstfelt 3">
            <a:extLst>
              <a:ext uri="{FF2B5EF4-FFF2-40B4-BE49-F238E27FC236}">
                <a16:creationId xmlns:a16="http://schemas.microsoft.com/office/drawing/2014/main" id="{0291EFB4-0040-457B-9C26-52FF40961364}"/>
              </a:ext>
            </a:extLst>
          </p:cNvPr>
          <p:cNvSpPr txBox="1"/>
          <p:nvPr/>
        </p:nvSpPr>
        <p:spPr>
          <a:xfrm>
            <a:off x="0" y="6092764"/>
            <a:ext cx="11190884" cy="400110"/>
          </a:xfrm>
          <a:prstGeom prst="rect">
            <a:avLst/>
          </a:prstGeom>
          <a:noFill/>
        </p:spPr>
        <p:txBody>
          <a:bodyPr wrap="none" rtlCol="0">
            <a:spAutoFit/>
          </a:bodyPr>
          <a:lstStyle/>
          <a:p>
            <a:r>
              <a:rPr lang="da-DK" sz="1000" dirty="0"/>
              <a:t>Kilder: </a:t>
            </a:r>
            <a:r>
              <a:rPr lang="en-US" sz="1000" b="0" dirty="0">
                <a:solidFill>
                  <a:srgbClr val="202122"/>
                </a:solidFill>
                <a:effectLst/>
              </a:rPr>
              <a:t> </a:t>
            </a:r>
            <a:r>
              <a:rPr lang="en-US" sz="1000" b="0" dirty="0" err="1">
                <a:solidFill>
                  <a:srgbClr val="202122"/>
                </a:solidFill>
                <a:effectLst/>
              </a:rPr>
              <a:t>Riessman</a:t>
            </a:r>
            <a:r>
              <a:rPr lang="en-US" sz="1000" b="0" dirty="0">
                <a:solidFill>
                  <a:srgbClr val="202122"/>
                </a:solidFill>
                <a:effectLst/>
              </a:rPr>
              <a:t>, C. K., 1993) Narrative Analysis, Sage Publications, US, </a:t>
            </a:r>
            <a:r>
              <a:rPr lang="en-US" sz="1000" dirty="0">
                <a:solidFill>
                  <a:srgbClr val="202122"/>
                </a:solidFill>
              </a:rPr>
              <a:t>&amp; </a:t>
            </a:r>
            <a:r>
              <a:rPr lang="en-US" sz="1000" b="0" dirty="0" err="1">
                <a:solidFill>
                  <a:srgbClr val="202122"/>
                </a:solidFill>
                <a:effectLst/>
              </a:rPr>
              <a:t>Clandinin</a:t>
            </a:r>
            <a:r>
              <a:rPr lang="en-US" sz="1000" b="0" dirty="0">
                <a:solidFill>
                  <a:srgbClr val="202122"/>
                </a:solidFill>
                <a:effectLst/>
              </a:rPr>
              <a:t>, D.J, Connelly, F.M (2000) Narrative Inquiry: Experience and Story in Qualitative Research, Jossey-Bass Publishers, US  s. 98–115.</a:t>
            </a:r>
          </a:p>
          <a:p>
            <a:r>
              <a:rPr lang="en-US" sz="1000" b="0" dirty="0">
                <a:solidFill>
                  <a:srgbClr val="202122"/>
                </a:solidFill>
                <a:effectLst/>
              </a:rPr>
              <a:t>Bruner, Jerome (1991) The Narrative Construction of Reality,. Critical Inquiry</a:t>
            </a:r>
            <a:r>
              <a:rPr lang="en-US" sz="1000" dirty="0">
                <a:solidFill>
                  <a:srgbClr val="202122"/>
                </a:solidFill>
              </a:rPr>
              <a:t>, UK</a:t>
            </a:r>
            <a:endParaRPr lang="da-DK" sz="1000" dirty="0"/>
          </a:p>
        </p:txBody>
      </p:sp>
      <p:sp>
        <p:nvSpPr>
          <p:cNvPr id="7" name="Tekstfelt 6">
            <a:extLst>
              <a:ext uri="{FF2B5EF4-FFF2-40B4-BE49-F238E27FC236}">
                <a16:creationId xmlns:a16="http://schemas.microsoft.com/office/drawing/2014/main" id="{F205EC71-E977-7976-29F9-ED2961784BB3}"/>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581151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0362F5-267E-4253-AA41-1D97BEE7EE2E}"/>
              </a:ext>
            </a:extLst>
          </p:cNvPr>
          <p:cNvSpPr>
            <a:spLocks noGrp="1"/>
          </p:cNvSpPr>
          <p:nvPr>
            <p:ph type="title"/>
          </p:nvPr>
        </p:nvSpPr>
        <p:spPr>
          <a:xfrm>
            <a:off x="0" y="0"/>
            <a:ext cx="12192000" cy="1366043"/>
          </a:xfrm>
          <a:solidFill>
            <a:schemeClr val="tx2">
              <a:lumMod val="40000"/>
              <a:lumOff val="60000"/>
            </a:schemeClr>
          </a:solidFill>
        </p:spPr>
        <p:txBody>
          <a:bodyPr>
            <a:normAutofit/>
          </a:bodyPr>
          <a:lstStyle/>
          <a:p>
            <a:r>
              <a:rPr lang="da-DK" sz="4900" dirty="0">
                <a:solidFill>
                  <a:srgbClr val="002060"/>
                </a:solidFill>
                <a:latin typeface="+mn-lt"/>
              </a:rPr>
              <a:t>    </a:t>
            </a:r>
            <a:r>
              <a:rPr lang="da-DK" sz="3600" dirty="0" err="1">
                <a:solidFill>
                  <a:srgbClr val="002060"/>
                </a:solidFill>
                <a:latin typeface="+mn-lt"/>
              </a:rPr>
              <a:t>Fokusgrupper</a:t>
            </a:r>
            <a:r>
              <a:rPr lang="da-DK" sz="3600" dirty="0">
                <a:solidFill>
                  <a:srgbClr val="002060"/>
                </a:solidFill>
                <a:latin typeface="+mn-lt"/>
              </a:rPr>
              <a:t> </a:t>
            </a:r>
            <a:r>
              <a:rPr lang="da-DK" sz="2800" dirty="0">
                <a:solidFill>
                  <a:srgbClr val="002060"/>
                </a:solidFill>
                <a:latin typeface="+mn-lt"/>
              </a:rPr>
              <a:t>– Anvend bogens fokusgruppeguide i bilag 5</a:t>
            </a:r>
          </a:p>
        </p:txBody>
      </p:sp>
      <p:sp>
        <p:nvSpPr>
          <p:cNvPr id="3" name="Pladsholder til indhold 2">
            <a:extLst>
              <a:ext uri="{FF2B5EF4-FFF2-40B4-BE49-F238E27FC236}">
                <a16:creationId xmlns:a16="http://schemas.microsoft.com/office/drawing/2014/main" id="{6AE143BB-6D20-46BF-95E3-267FB460908B}"/>
              </a:ext>
            </a:extLst>
          </p:cNvPr>
          <p:cNvSpPr>
            <a:spLocks noGrp="1"/>
          </p:cNvSpPr>
          <p:nvPr>
            <p:ph idx="1"/>
          </p:nvPr>
        </p:nvSpPr>
        <p:spPr>
          <a:xfrm>
            <a:off x="433387" y="1519237"/>
            <a:ext cx="11325225" cy="5338763"/>
          </a:xfrm>
        </p:spPr>
        <p:txBody>
          <a:bodyPr>
            <a:normAutofit fontScale="77500" lnSpcReduction="20000"/>
          </a:bodyPr>
          <a:lstStyle/>
          <a:p>
            <a:endParaRPr lang="da-DK" altLang="da-DK" dirty="0">
              <a:latin typeface="Verdana" panose="020B0604030504040204" pitchFamily="34" charset="0"/>
              <a:cs typeface="Verdana" panose="020B0604030504040204" pitchFamily="34" charset="0"/>
            </a:endParaRPr>
          </a:p>
          <a:p>
            <a:r>
              <a:rPr lang="da-DK" altLang="da-DK" dirty="0">
                <a:cs typeface="Verdana" panose="020B0604030504040204" pitchFamily="34" charset="0"/>
              </a:rPr>
              <a:t>Formål er at lære og forstå, hvad respondenter og givetvis andre personer føler og tænker. Ser efter motiver og adfærd, idet det er farligt at tage holdninger/ kunder for givet</a:t>
            </a:r>
          </a:p>
          <a:p>
            <a:r>
              <a:rPr lang="da-DK" altLang="da-DK" dirty="0">
                <a:cs typeface="Verdana" panose="020B0604030504040204" pitchFamily="34" charset="0"/>
              </a:rPr>
              <a:t>Tid ofte 60-120 min. interaktion mellem 6-12 deltagere og gerne i flere omgange med forskellige deltagere til et videnskabeligt studie. (gruppe dynamik)</a:t>
            </a:r>
          </a:p>
          <a:p>
            <a:r>
              <a:rPr lang="da-DK" altLang="da-DK" dirty="0">
                <a:cs typeface="Verdana" panose="020B0604030504040204" pitchFamily="34" charset="0"/>
              </a:rPr>
              <a:t>Forberedelse: Kriterier for udvælgelse af målgruppe og rekruttering heraf samt orientering om mødested og tid, åbne ikke ledende spørgsmål – ofte i ‘</a:t>
            </a:r>
            <a:r>
              <a:rPr lang="da-DK" altLang="da-DK" dirty="0" err="1">
                <a:cs typeface="Verdana" panose="020B0604030504040204" pitchFamily="34" charset="0"/>
              </a:rPr>
              <a:t>think</a:t>
            </a:r>
            <a:r>
              <a:rPr lang="da-DK" altLang="da-DK" dirty="0">
                <a:cs typeface="Verdana" panose="020B0604030504040204" pitchFamily="34" charset="0"/>
              </a:rPr>
              <a:t> back’ stil, video/ lydoptagelse, notepapir til deltagere, navneskilte og gør lokalet rart at opholde sig i</a:t>
            </a:r>
          </a:p>
          <a:p>
            <a:r>
              <a:rPr lang="da-DK" altLang="da-DK" dirty="0">
                <a:cs typeface="Verdana" panose="020B0604030504040204" pitchFamily="34" charset="0"/>
              </a:rPr>
              <a:t>Facilitator/ moderator forbereder agenda, introduktion, emner, stimulus af samtalen – evt. vha. projektive teknikker og skabe gruppedynamik og afslutter med opsummering af, hvad der er blevet diskuteret, spøger respondenterne, om der mangler noget foruden at sige tak</a:t>
            </a:r>
          </a:p>
          <a:p>
            <a:r>
              <a:rPr lang="da-DK" altLang="da-DK" dirty="0">
                <a:cs typeface="Verdana" panose="020B0604030504040204" pitchFamily="34" charset="0"/>
              </a:rPr>
              <a:t>En hurtig metode, let og billig at sætte op, respondenterne influerer hinanden hvilket ofte leder til synergi i diskussionen og afdækning af dybere følelser, resultater giver ofte idéer til eftertanke og kan generere spørgeemner til efterfølgende undersøgelsesmetoder </a:t>
            </a:r>
          </a:p>
          <a:p>
            <a:r>
              <a:rPr lang="en-GB" altLang="da-DK" dirty="0" err="1"/>
              <a:t>Mindre</a:t>
            </a:r>
            <a:r>
              <a:rPr lang="en-GB" altLang="da-DK" dirty="0"/>
              <a:t> </a:t>
            </a:r>
            <a:r>
              <a:rPr lang="en-GB" altLang="da-DK" dirty="0" err="1"/>
              <a:t>kontrol</a:t>
            </a:r>
            <a:r>
              <a:rPr lang="en-GB" altLang="da-DK" dirty="0"/>
              <a:t> end </a:t>
            </a:r>
            <a:r>
              <a:rPr lang="en-GB" altLang="da-DK" dirty="0" err="1"/>
              <a:t>ved</a:t>
            </a:r>
            <a:r>
              <a:rPr lang="en-GB" altLang="da-DK" dirty="0"/>
              <a:t> et </a:t>
            </a:r>
            <a:r>
              <a:rPr lang="en-GB" altLang="da-DK" dirty="0" err="1"/>
              <a:t>gruppe</a:t>
            </a:r>
            <a:r>
              <a:rPr lang="en-GB" altLang="da-DK" dirty="0"/>
              <a:t> interview, </a:t>
            </a:r>
            <a:r>
              <a:rPr lang="en-GB" altLang="da-DK" dirty="0" err="1"/>
              <a:t>varierer</a:t>
            </a:r>
            <a:r>
              <a:rPr lang="en-GB" altLang="da-DK" dirty="0"/>
              <a:t> </a:t>
            </a:r>
            <a:r>
              <a:rPr lang="en-GB" altLang="da-DK" dirty="0" err="1"/>
              <a:t>ift</a:t>
            </a:r>
            <a:r>
              <a:rPr lang="en-GB" altLang="da-DK" dirty="0"/>
              <a:t>. </a:t>
            </a:r>
            <a:r>
              <a:rPr lang="en-GB" altLang="da-DK" dirty="0" err="1"/>
              <a:t>respondenternes</a:t>
            </a:r>
            <a:r>
              <a:rPr lang="en-GB" altLang="da-DK" dirty="0"/>
              <a:t> grad </a:t>
            </a:r>
            <a:r>
              <a:rPr lang="en-GB" altLang="da-DK" dirty="0" err="1"/>
              <a:t>af</a:t>
            </a:r>
            <a:r>
              <a:rPr lang="en-GB" altLang="da-DK" dirty="0"/>
              <a:t> </a:t>
            </a:r>
            <a:r>
              <a:rPr lang="en-GB" altLang="da-DK" dirty="0" err="1"/>
              <a:t>deres</a:t>
            </a:r>
            <a:r>
              <a:rPr lang="en-GB" altLang="da-DK" dirty="0"/>
              <a:t> </a:t>
            </a:r>
            <a:r>
              <a:rPr lang="en-GB" altLang="da-DK" dirty="0" err="1"/>
              <a:t>forudindtagethed</a:t>
            </a:r>
            <a:r>
              <a:rPr lang="en-GB" altLang="da-DK" dirty="0"/>
              <a:t>,  </a:t>
            </a:r>
            <a:r>
              <a:rPr lang="en-GB" altLang="da-DK" dirty="0" err="1"/>
              <a:t>snakkesagelighed</a:t>
            </a:r>
            <a:r>
              <a:rPr lang="en-GB" altLang="da-DK" dirty="0"/>
              <a:t> </a:t>
            </a:r>
            <a:r>
              <a:rPr lang="en-GB" altLang="da-DK" dirty="0" err="1"/>
              <a:t>og</a:t>
            </a:r>
            <a:r>
              <a:rPr lang="en-GB" altLang="da-DK" dirty="0"/>
              <a:t> </a:t>
            </a:r>
            <a:r>
              <a:rPr lang="en-GB" altLang="da-DK" dirty="0" err="1"/>
              <a:t>dynamik</a:t>
            </a:r>
            <a:r>
              <a:rPr lang="en-GB" altLang="da-DK" dirty="0"/>
              <a:t>, </a:t>
            </a:r>
            <a:r>
              <a:rPr lang="en-GB" altLang="da-DK" dirty="0" err="1"/>
              <a:t>og</a:t>
            </a:r>
            <a:r>
              <a:rPr lang="en-GB" altLang="da-DK" dirty="0"/>
              <a:t> </a:t>
            </a:r>
            <a:r>
              <a:rPr lang="da-DK" altLang="da-DK" dirty="0">
                <a:cs typeface="Verdana" panose="020B0604030504040204" pitchFamily="34" charset="0"/>
              </a:rPr>
              <a:t>dataanalyse og fortolkning er tidskrævende</a:t>
            </a:r>
            <a:endParaRPr lang="en-US" altLang="da-DK" b="1" dirty="0">
              <a:latin typeface="Arial" panose="020B0604020202020204" pitchFamily="34" charset="0"/>
            </a:endParaRPr>
          </a:p>
          <a:p>
            <a:pPr eaLnBrk="1" hangingPunct="1"/>
            <a:endParaRPr lang="en-US" altLang="da-DK" b="1" dirty="0">
              <a:latin typeface="Arial" panose="020B0604020202020204" pitchFamily="34" charset="0"/>
              <a:cs typeface="Times New Roman" panose="02020603050405020304" pitchFamily="18" charset="0"/>
            </a:endParaRPr>
          </a:p>
          <a:p>
            <a:pPr lvl="3"/>
            <a:endParaRPr lang="en-US" altLang="da-DK" dirty="0">
              <a:latin typeface="Verdana" panose="020B0604030504040204" pitchFamily="34" charset="0"/>
              <a:cs typeface="Verdana" panose="020B0604030504040204" pitchFamily="34" charset="0"/>
            </a:endParaRPr>
          </a:p>
          <a:p>
            <a:pPr lvl="1">
              <a:lnSpc>
                <a:spcPct val="90000"/>
              </a:lnSpc>
            </a:pPr>
            <a:endParaRPr lang="en-US" altLang="da-DK" dirty="0">
              <a:latin typeface="Verdana" panose="020B0604030504040204" pitchFamily="34" charset="0"/>
              <a:cs typeface="Verdana" panose="020B0604030504040204" pitchFamily="34" charset="0"/>
            </a:endParaRPr>
          </a:p>
          <a:p>
            <a:endParaRPr lang="da-DK" dirty="0"/>
          </a:p>
        </p:txBody>
      </p:sp>
      <p:sp>
        <p:nvSpPr>
          <p:cNvPr id="7" name="Tekstfelt 6">
            <a:extLst>
              <a:ext uri="{FF2B5EF4-FFF2-40B4-BE49-F238E27FC236}">
                <a16:creationId xmlns:a16="http://schemas.microsoft.com/office/drawing/2014/main" id="{529D42D4-F36C-DF29-6F61-97B128346E70}"/>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470908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748D5E-2225-BAF7-1FDA-C8573DA26ADA}"/>
              </a:ext>
            </a:extLst>
          </p:cNvPr>
          <p:cNvSpPr>
            <a:spLocks noGrp="1"/>
          </p:cNvSpPr>
          <p:nvPr>
            <p:ph type="title"/>
          </p:nvPr>
        </p:nvSpPr>
        <p:spPr>
          <a:xfrm>
            <a:off x="0" y="1"/>
            <a:ext cx="12192000" cy="1304692"/>
          </a:xfrm>
          <a:solidFill>
            <a:schemeClr val="tx2">
              <a:lumMod val="40000"/>
              <a:lumOff val="60000"/>
            </a:schemeClr>
          </a:solidFill>
        </p:spPr>
        <p:txBody>
          <a:bodyPr>
            <a:normAutofit/>
          </a:bodyPr>
          <a:lstStyle/>
          <a:p>
            <a:r>
              <a:rPr lang="da-DK" sz="3600" dirty="0">
                <a:solidFill>
                  <a:srgbClr val="002060"/>
                </a:solidFill>
              </a:rPr>
              <a:t>  Observationer </a:t>
            </a:r>
            <a:r>
              <a:rPr lang="da-DK" sz="2800" dirty="0">
                <a:solidFill>
                  <a:srgbClr val="002060"/>
                </a:solidFill>
              </a:rPr>
              <a:t>– anvend bogens observationsguide i bilag 6</a:t>
            </a:r>
          </a:p>
        </p:txBody>
      </p:sp>
      <p:sp>
        <p:nvSpPr>
          <p:cNvPr id="3" name="Pladsholder til indhold 2">
            <a:extLst>
              <a:ext uri="{FF2B5EF4-FFF2-40B4-BE49-F238E27FC236}">
                <a16:creationId xmlns:a16="http://schemas.microsoft.com/office/drawing/2014/main" id="{B7566F42-74A5-BB1B-2F06-117122316232}"/>
              </a:ext>
            </a:extLst>
          </p:cNvPr>
          <p:cNvSpPr>
            <a:spLocks noGrp="1"/>
          </p:cNvSpPr>
          <p:nvPr>
            <p:ph idx="1"/>
          </p:nvPr>
        </p:nvSpPr>
        <p:spPr>
          <a:xfrm>
            <a:off x="350568" y="1605774"/>
            <a:ext cx="11965258" cy="5252225"/>
          </a:xfrm>
        </p:spPr>
        <p:txBody>
          <a:bodyPr>
            <a:normAutofit fontScale="70000" lnSpcReduction="20000"/>
          </a:bodyPr>
          <a:lstStyle/>
          <a:p>
            <a:pPr marL="0" indent="0">
              <a:buNone/>
            </a:pPr>
            <a:r>
              <a:rPr lang="da-DK" b="1" dirty="0"/>
              <a:t>Formål</a:t>
            </a:r>
          </a:p>
          <a:p>
            <a:r>
              <a:rPr lang="da-DK" dirty="0"/>
              <a:t>At indsamle viden om handlinger, interaktioner og kontekster, som ikke altid kan beskrives gennem interviews eller spørgeskemaer</a:t>
            </a:r>
          </a:p>
          <a:p>
            <a:pPr marL="0" indent="0">
              <a:buNone/>
            </a:pPr>
            <a:r>
              <a:rPr lang="da-DK" b="1" dirty="0"/>
              <a:t>Tilgange</a:t>
            </a:r>
          </a:p>
          <a:p>
            <a:pPr lvl="0"/>
            <a:r>
              <a:rPr lang="da-DK" dirty="0"/>
              <a:t>Systematisk observation: Registrerer adfærd og hændelser ud fra faste kriterier</a:t>
            </a:r>
          </a:p>
          <a:p>
            <a:pPr lvl="0"/>
            <a:r>
              <a:rPr lang="da-DK" dirty="0"/>
              <a:t>Fortolkende observation: Fokuserer på mening, stemning og sociale dynamikker</a:t>
            </a:r>
          </a:p>
          <a:p>
            <a:pPr lvl="0"/>
            <a:r>
              <a:rPr lang="da-DK" dirty="0"/>
              <a:t>Deltagende observation: Observatøren indgår aktivt i miljøet for at forstå praksis indefra</a:t>
            </a:r>
          </a:p>
          <a:p>
            <a:r>
              <a:rPr lang="da-DK" dirty="0"/>
              <a:t>Etiske hensyn</a:t>
            </a:r>
          </a:p>
          <a:p>
            <a:pPr lvl="0"/>
            <a:r>
              <a:rPr lang="da-DK" dirty="0"/>
              <a:t>Observer kun aktiviteter i offentlige eller tilladte rum</a:t>
            </a:r>
          </a:p>
          <a:p>
            <a:pPr lvl="0"/>
            <a:r>
              <a:rPr lang="da-DK" dirty="0"/>
              <a:t>Informér deltagere om formål, datahåndtering og samtykke</a:t>
            </a:r>
          </a:p>
          <a:p>
            <a:pPr lvl="0"/>
            <a:r>
              <a:rPr lang="da-DK" dirty="0"/>
              <a:t>Vær bevidst om din egen rolle og påvirkning af situationen</a:t>
            </a:r>
          </a:p>
          <a:p>
            <a:pPr marL="0" indent="0">
              <a:buNone/>
            </a:pPr>
            <a:r>
              <a:rPr lang="da-DK" b="1" dirty="0"/>
              <a:t>Efter observationen</a:t>
            </a:r>
          </a:p>
          <a:p>
            <a:pPr lvl="0"/>
            <a:r>
              <a:rPr lang="da-DK" dirty="0"/>
              <a:t>Notér umiddelbart efter: fakta, indtryk og refleksioner</a:t>
            </a:r>
          </a:p>
          <a:p>
            <a:pPr lvl="0"/>
            <a:r>
              <a:rPr lang="da-DK" dirty="0"/>
              <a:t>Adskil beskrivelse fra fortolkning i dine noter</a:t>
            </a:r>
          </a:p>
          <a:p>
            <a:pPr lvl="0"/>
            <a:r>
              <a:rPr lang="da-DK" dirty="0"/>
              <a:t>Sammenlign observationer med teori og øvrige data</a:t>
            </a:r>
          </a:p>
          <a:p>
            <a:pPr marL="0" indent="0">
              <a:buNone/>
            </a:pPr>
            <a:endParaRPr lang="da-DK" dirty="0"/>
          </a:p>
        </p:txBody>
      </p:sp>
      <p:sp>
        <p:nvSpPr>
          <p:cNvPr id="5" name="Tekstfelt 4">
            <a:extLst>
              <a:ext uri="{FF2B5EF4-FFF2-40B4-BE49-F238E27FC236}">
                <a16:creationId xmlns:a16="http://schemas.microsoft.com/office/drawing/2014/main" id="{0185F1BE-E3A0-C9FF-23D5-B592E7F205C1}"/>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7233455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D328ED-98B9-64C8-55BE-81C25A270C76}"/>
              </a:ext>
            </a:extLst>
          </p:cNvPr>
          <p:cNvSpPr>
            <a:spLocks noGrp="1"/>
          </p:cNvSpPr>
          <p:nvPr>
            <p:ph type="title"/>
          </p:nvPr>
        </p:nvSpPr>
        <p:spPr>
          <a:xfrm>
            <a:off x="0" y="0"/>
            <a:ext cx="12192000" cy="814039"/>
          </a:xfrm>
          <a:solidFill>
            <a:schemeClr val="tx2">
              <a:lumMod val="40000"/>
              <a:lumOff val="60000"/>
            </a:schemeClr>
          </a:solidFill>
        </p:spPr>
        <p:txBody>
          <a:bodyPr>
            <a:noAutofit/>
          </a:bodyPr>
          <a:lstStyle/>
          <a:p>
            <a:r>
              <a:rPr lang="da-DK" sz="3200" dirty="0">
                <a:solidFill>
                  <a:srgbClr val="002060"/>
                </a:solidFill>
                <a:latin typeface="+mn-lt"/>
              </a:rPr>
              <a:t>  Observationer - At bruge dig selv som </a:t>
            </a:r>
            <a:r>
              <a:rPr lang="da-DK" sz="3200" dirty="0" err="1">
                <a:solidFill>
                  <a:srgbClr val="002060"/>
                </a:solidFill>
                <a:latin typeface="+mn-lt"/>
              </a:rPr>
              <a:t>videngenerator</a:t>
            </a:r>
            <a:endParaRPr lang="da-DK" sz="3200" dirty="0">
              <a:solidFill>
                <a:srgbClr val="002060"/>
              </a:solidFill>
              <a:latin typeface="+mn-lt"/>
            </a:endParaRPr>
          </a:p>
        </p:txBody>
      </p:sp>
      <p:sp>
        <p:nvSpPr>
          <p:cNvPr id="3" name="Pladsholder til indhold 2">
            <a:extLst>
              <a:ext uri="{FF2B5EF4-FFF2-40B4-BE49-F238E27FC236}">
                <a16:creationId xmlns:a16="http://schemas.microsoft.com/office/drawing/2014/main" id="{7D009941-4D68-6F6C-2A4C-1B47AD58099F}"/>
              </a:ext>
            </a:extLst>
          </p:cNvPr>
          <p:cNvSpPr>
            <a:spLocks noGrp="1"/>
          </p:cNvSpPr>
          <p:nvPr>
            <p:ph idx="1"/>
          </p:nvPr>
        </p:nvSpPr>
        <p:spPr>
          <a:xfrm>
            <a:off x="0" y="934472"/>
            <a:ext cx="12192000" cy="6238239"/>
          </a:xfrm>
        </p:spPr>
        <p:txBody>
          <a:bodyPr>
            <a:normAutofit fontScale="62500" lnSpcReduction="20000"/>
          </a:bodyPr>
          <a:lstStyle/>
          <a:p>
            <a:pPr marL="0" indent="0">
              <a:buNone/>
            </a:pPr>
            <a:r>
              <a:rPr lang="da-DK" sz="3200" b="1" dirty="0"/>
              <a:t>Observatøren som måleinstrument</a:t>
            </a:r>
          </a:p>
          <a:p>
            <a:r>
              <a:rPr lang="da-DK" sz="3200" dirty="0"/>
              <a:t>Du sanser og oplever</a:t>
            </a:r>
          </a:p>
          <a:p>
            <a:pPr lvl="0"/>
            <a:r>
              <a:rPr lang="da-DK" sz="3200" dirty="0"/>
              <a:t>Det er dine øjne, der ser.</a:t>
            </a:r>
          </a:p>
          <a:p>
            <a:pPr lvl="0"/>
            <a:r>
              <a:rPr lang="da-DK" sz="3200" dirty="0"/>
              <a:t>Dine ører, der lytter.</a:t>
            </a:r>
          </a:p>
          <a:p>
            <a:pPr lvl="0"/>
            <a:r>
              <a:rPr lang="da-DK" sz="3200" dirty="0"/>
              <a:t>Din krop og dine følelser, der fornemmer stemninger og dynamikker.</a:t>
            </a:r>
          </a:p>
          <a:p>
            <a:pPr lvl="0"/>
            <a:r>
              <a:rPr lang="da-DK" sz="3200" dirty="0"/>
              <a:t>Dine sanser, der registrerer rum, luft, bevægelser og interaktioner.</a:t>
            </a:r>
          </a:p>
          <a:p>
            <a:r>
              <a:rPr lang="da-DK" sz="3200" dirty="0"/>
              <a:t>Data skabes af dig</a:t>
            </a:r>
          </a:p>
          <a:p>
            <a:pPr lvl="0"/>
            <a:r>
              <a:rPr lang="da-DK" sz="3200" dirty="0"/>
              <a:t>Du er selv måleinstrumentet i observationer</a:t>
            </a:r>
          </a:p>
          <a:p>
            <a:pPr lvl="0"/>
            <a:r>
              <a:rPr lang="da-DK" sz="3200" dirty="0"/>
              <a:t>Det er dine oplevelser, der bliver til data</a:t>
            </a:r>
          </a:p>
          <a:p>
            <a:pPr lvl="0"/>
            <a:r>
              <a:rPr lang="da-DK" sz="3200" dirty="0"/>
              <a:t>I modsætning til interviews og dokumenter får du ikke data fra andre — du genererer dem selv gennem det, du ser og mærker</a:t>
            </a:r>
          </a:p>
          <a:p>
            <a:pPr marL="0" indent="0">
              <a:buNone/>
            </a:pPr>
            <a:r>
              <a:rPr lang="da-DK" sz="3200" b="1" dirty="0"/>
              <a:t>Fortolkning og analyse</a:t>
            </a:r>
          </a:p>
          <a:p>
            <a:pPr lvl="0"/>
            <a:r>
              <a:rPr lang="da-DK" sz="3200" dirty="0"/>
              <a:t>Du skal selv forstå, analysere og tolke det, du har oplevet</a:t>
            </a:r>
          </a:p>
          <a:p>
            <a:pPr lvl="0"/>
            <a:r>
              <a:rPr lang="da-DK" sz="3200" dirty="0"/>
              <a:t>Hele undersøgelsen har dig i centrum, og du påvirker det felt, du observerer — og bliver påvirket af det</a:t>
            </a:r>
          </a:p>
          <a:p>
            <a:r>
              <a:rPr lang="da-DK" sz="3200" dirty="0"/>
              <a:t>Subjektivitet og bias</a:t>
            </a:r>
          </a:p>
          <a:p>
            <a:pPr lvl="0"/>
            <a:r>
              <a:rPr lang="da-DK" sz="3200" dirty="0"/>
              <a:t>Observationer er ikke neutrale; de formes af din baggrund, forforståelse og kontekst (Krogstrup &amp; Kristiansen, 2015)</a:t>
            </a:r>
          </a:p>
          <a:p>
            <a:pPr lvl="0"/>
            <a:r>
              <a:rPr lang="da-DK" sz="3200" dirty="0"/>
              <a:t>Som observatør skal du reflektere over din position, dine mulige bias og de etiske dilemmaer, der kan opstå</a:t>
            </a:r>
          </a:p>
          <a:p>
            <a:pPr marL="0" indent="0">
              <a:buNone/>
            </a:pPr>
            <a:endParaRPr lang="da-DK" dirty="0"/>
          </a:p>
        </p:txBody>
      </p:sp>
      <p:sp>
        <p:nvSpPr>
          <p:cNvPr id="6" name="Tekstfelt 5">
            <a:extLst>
              <a:ext uri="{FF2B5EF4-FFF2-40B4-BE49-F238E27FC236}">
                <a16:creationId xmlns:a16="http://schemas.microsoft.com/office/drawing/2014/main" id="{1D51F1C8-6B31-DAB8-3155-BB2EB1D21747}"/>
              </a:ext>
            </a:extLst>
          </p:cNvPr>
          <p:cNvSpPr txBox="1"/>
          <p:nvPr/>
        </p:nvSpPr>
        <p:spPr>
          <a:xfrm>
            <a:off x="10073037" y="6611779"/>
            <a:ext cx="2226758"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5611021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0A7E5E-4664-A2BC-97A6-E2CACE631559}"/>
              </a:ext>
            </a:extLst>
          </p:cNvPr>
          <p:cNvSpPr>
            <a:spLocks noGrp="1"/>
          </p:cNvSpPr>
          <p:nvPr>
            <p:ph type="title"/>
          </p:nvPr>
        </p:nvSpPr>
        <p:spPr>
          <a:xfrm>
            <a:off x="0" y="1"/>
            <a:ext cx="12192000" cy="936701"/>
          </a:xfrm>
          <a:solidFill>
            <a:schemeClr val="tx2">
              <a:lumMod val="40000"/>
              <a:lumOff val="60000"/>
            </a:schemeClr>
          </a:solidFill>
        </p:spPr>
        <p:txBody>
          <a:bodyPr>
            <a:normAutofit/>
          </a:bodyPr>
          <a:lstStyle/>
          <a:p>
            <a:r>
              <a:rPr lang="da-DK" sz="3600" dirty="0">
                <a:solidFill>
                  <a:srgbClr val="002060"/>
                </a:solidFill>
              </a:rPr>
              <a:t>  Eksempler på observationer</a:t>
            </a:r>
          </a:p>
        </p:txBody>
      </p:sp>
      <p:sp>
        <p:nvSpPr>
          <p:cNvPr id="3" name="Pladsholder til indhold 2">
            <a:extLst>
              <a:ext uri="{FF2B5EF4-FFF2-40B4-BE49-F238E27FC236}">
                <a16:creationId xmlns:a16="http://schemas.microsoft.com/office/drawing/2014/main" id="{08AF7374-F376-5FFE-7136-E132E9FBBDC7}"/>
              </a:ext>
            </a:extLst>
          </p:cNvPr>
          <p:cNvSpPr>
            <a:spLocks noGrp="1"/>
          </p:cNvSpPr>
          <p:nvPr>
            <p:ph idx="1"/>
          </p:nvPr>
        </p:nvSpPr>
        <p:spPr>
          <a:xfrm>
            <a:off x="156116" y="1315844"/>
            <a:ext cx="12035883" cy="5542155"/>
          </a:xfrm>
        </p:spPr>
        <p:txBody>
          <a:bodyPr>
            <a:normAutofit fontScale="62500" lnSpcReduction="20000"/>
          </a:bodyPr>
          <a:lstStyle/>
          <a:p>
            <a:pPr marL="0" indent="0">
              <a:buNone/>
            </a:pPr>
            <a:r>
              <a:rPr lang="da-DK" sz="3500" b="1" dirty="0"/>
              <a:t>Rundvisninger</a:t>
            </a:r>
          </a:p>
          <a:p>
            <a:r>
              <a:rPr lang="da-DK" sz="3500" dirty="0"/>
              <a:t>Giver indblik i organisationens fysiske rammer og fortælling om identitet og praksis.</a:t>
            </a:r>
          </a:p>
          <a:p>
            <a:pPr marL="0" indent="0">
              <a:buNone/>
            </a:pPr>
            <a:r>
              <a:rPr lang="da-DK" sz="3500" b="1" dirty="0"/>
              <a:t>Arbejdsprocesser</a:t>
            </a:r>
          </a:p>
          <a:p>
            <a:r>
              <a:rPr lang="da-DK" sz="3500" dirty="0"/>
              <a:t>Mulighed for at se, hvordan opgaver udføres, og hvordan samarbejde og rutiner fungerer i praksis.</a:t>
            </a:r>
          </a:p>
          <a:p>
            <a:pPr marL="0" indent="0">
              <a:buNone/>
            </a:pPr>
            <a:r>
              <a:rPr lang="da-DK" sz="3500" b="1" dirty="0"/>
              <a:t>Møder</a:t>
            </a:r>
          </a:p>
          <a:p>
            <a:r>
              <a:rPr lang="da-DK" sz="3500" dirty="0"/>
              <a:t>Observer interaktioner, roller, beslutningsprocesser og kommunikationsformer.</a:t>
            </a:r>
          </a:p>
          <a:p>
            <a:pPr marL="0" indent="0">
              <a:buNone/>
            </a:pPr>
            <a:r>
              <a:rPr lang="da-DK" sz="3500" b="1" dirty="0"/>
              <a:t>Rum</a:t>
            </a:r>
          </a:p>
          <a:p>
            <a:r>
              <a:rPr lang="da-DK" sz="3500" dirty="0"/>
              <a:t>Kontorer, værksteder eller andre miljøer, hvor strukturer, adfærd og kultur kan iagttages.</a:t>
            </a:r>
          </a:p>
          <a:p>
            <a:pPr marL="0" indent="0">
              <a:buNone/>
            </a:pPr>
            <a:r>
              <a:rPr lang="da-DK" sz="3500" b="1" dirty="0"/>
              <a:t>Personer</a:t>
            </a:r>
          </a:p>
          <a:p>
            <a:r>
              <a:rPr lang="da-DK" sz="3500" dirty="0"/>
              <a:t>Følg en medarbejder i hverdagen og notér uformelle samtaler og handlinger.</a:t>
            </a:r>
          </a:p>
          <a:p>
            <a:pPr marL="0" indent="0">
              <a:buNone/>
            </a:pPr>
            <a:r>
              <a:rPr lang="da-DK" sz="3500" b="1" dirty="0"/>
              <a:t>Digitale interaktioner</a:t>
            </a:r>
          </a:p>
          <a:p>
            <a:r>
              <a:rPr lang="da-DK" sz="3500" dirty="0"/>
              <a:t>Observation af online møder, chatfora eller interne platforme, hvor samarbejde og tone kan analyseres.</a:t>
            </a:r>
          </a:p>
          <a:p>
            <a:pPr marL="0" indent="0">
              <a:buNone/>
            </a:pPr>
            <a:r>
              <a:rPr lang="da-DK" sz="3500" b="1" dirty="0"/>
              <a:t>Kunder eller brugere</a:t>
            </a:r>
          </a:p>
          <a:p>
            <a:pPr marL="457200" lvl="1" indent="0">
              <a:buNone/>
            </a:pPr>
            <a:r>
              <a:rPr lang="da-DK" sz="3500" dirty="0"/>
              <a:t>Studér adfærd, oplevelser og reaktioner i mødet med organisationens produkter eller ydelser.</a:t>
            </a:r>
          </a:p>
          <a:p>
            <a:endParaRPr lang="da-DK" dirty="0"/>
          </a:p>
        </p:txBody>
      </p:sp>
      <p:sp>
        <p:nvSpPr>
          <p:cNvPr id="5" name="Tekstfelt 4">
            <a:extLst>
              <a:ext uri="{FF2B5EF4-FFF2-40B4-BE49-F238E27FC236}">
                <a16:creationId xmlns:a16="http://schemas.microsoft.com/office/drawing/2014/main" id="{80C036F1-DF4E-5862-42A1-5877548CEA60}"/>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8370416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3A798-E2D3-452A-8A74-0E88CCFDB210}"/>
              </a:ext>
            </a:extLst>
          </p:cNvPr>
          <p:cNvSpPr>
            <a:spLocks noGrp="1"/>
          </p:cNvSpPr>
          <p:nvPr>
            <p:ph type="title"/>
          </p:nvPr>
        </p:nvSpPr>
        <p:spPr>
          <a:xfrm>
            <a:off x="0" y="0"/>
            <a:ext cx="12192000" cy="1463040"/>
          </a:xfrm>
          <a:solidFill>
            <a:schemeClr val="tx2">
              <a:lumMod val="40000"/>
              <a:lumOff val="60000"/>
            </a:schemeClr>
          </a:solidFill>
        </p:spPr>
        <p:txBody>
          <a:bodyPr>
            <a:normAutofit/>
          </a:bodyPr>
          <a:lstStyle/>
          <a:p>
            <a:r>
              <a:rPr lang="da-DK" dirty="0">
                <a:solidFill>
                  <a:srgbClr val="002060"/>
                </a:solidFill>
                <a:latin typeface="+mn-lt"/>
              </a:rPr>
              <a:t> </a:t>
            </a:r>
            <a:r>
              <a:rPr lang="da-DK" sz="3600" dirty="0">
                <a:solidFill>
                  <a:srgbClr val="002060"/>
                </a:solidFill>
                <a:latin typeface="+mn-lt"/>
              </a:rPr>
              <a:t>Fordele/ Ulemper Observationsteknik</a:t>
            </a:r>
          </a:p>
        </p:txBody>
      </p:sp>
      <p:sp>
        <p:nvSpPr>
          <p:cNvPr id="3" name="Pladsholder til indhold 2">
            <a:extLst>
              <a:ext uri="{FF2B5EF4-FFF2-40B4-BE49-F238E27FC236}">
                <a16:creationId xmlns:a16="http://schemas.microsoft.com/office/drawing/2014/main" id="{E255CA03-E9C7-4758-B745-FEFF1D6E089F}"/>
              </a:ext>
            </a:extLst>
          </p:cNvPr>
          <p:cNvSpPr>
            <a:spLocks noGrp="1"/>
          </p:cNvSpPr>
          <p:nvPr>
            <p:ph idx="1"/>
          </p:nvPr>
        </p:nvSpPr>
        <p:spPr>
          <a:xfrm>
            <a:off x="0" y="1914526"/>
            <a:ext cx="12192000" cy="5876924"/>
          </a:xfrm>
        </p:spPr>
        <p:txBody>
          <a:bodyPr numCol="2">
            <a:normAutofit fontScale="70000" lnSpcReduction="20000"/>
          </a:bodyPr>
          <a:lstStyle/>
          <a:p>
            <a:pPr marL="0" indent="0">
              <a:buNone/>
            </a:pPr>
            <a:r>
              <a:rPr lang="da-DK" dirty="0"/>
              <a:t>Fordele		</a:t>
            </a:r>
          </a:p>
          <a:p>
            <a:r>
              <a:rPr lang="da-DK" dirty="0"/>
              <a:t>At synliggøre praksis</a:t>
            </a:r>
          </a:p>
          <a:p>
            <a:r>
              <a:rPr lang="da-DK" dirty="0"/>
              <a:t>Dybde undersøgelse, opnår flere nuancer</a:t>
            </a:r>
          </a:p>
          <a:p>
            <a:r>
              <a:rPr lang="da-DK" dirty="0"/>
              <a:t>Kan se deltagers naturlige miljø</a:t>
            </a:r>
          </a:p>
          <a:p>
            <a:r>
              <a:rPr lang="da-DK" dirty="0"/>
              <a:t>Observant kan fange data med flere sanser</a:t>
            </a:r>
          </a:p>
          <a:p>
            <a:r>
              <a:rPr lang="da-DK" dirty="0"/>
              <a:t>Kropssprog fortæller - f.eks. stemning</a:t>
            </a:r>
          </a:p>
          <a:p>
            <a:r>
              <a:rPr lang="da-DK" dirty="0"/>
              <a:t>Kan finde det mennesker ikke kan/ vil fortælle i interview</a:t>
            </a:r>
          </a:p>
          <a:p>
            <a:r>
              <a:rPr lang="da-DK" dirty="0"/>
              <a:t>Kan identificere adfærd du ikke vidste, du ikke vidste</a:t>
            </a:r>
          </a:p>
          <a:p>
            <a:r>
              <a:rPr lang="da-DK" dirty="0"/>
              <a:t>Kan være en hurtigere undersøgelsesmetode end en omfattende kvantitativ undersøgelse</a:t>
            </a:r>
          </a:p>
          <a:p>
            <a:r>
              <a:rPr lang="da-DK" dirty="0"/>
              <a:t>Billede, video og lyddokumentation en hjælp</a:t>
            </a:r>
          </a:p>
          <a:p>
            <a:endParaRPr lang="da-DK" dirty="0"/>
          </a:p>
          <a:p>
            <a:endParaRPr lang="da-DK" dirty="0"/>
          </a:p>
          <a:p>
            <a:pPr marL="0" indent="0">
              <a:buNone/>
            </a:pPr>
            <a:endParaRPr lang="da-DK" dirty="0"/>
          </a:p>
          <a:p>
            <a:pPr marL="0" indent="0">
              <a:buNone/>
            </a:pPr>
            <a:endParaRPr lang="da-DK" dirty="0"/>
          </a:p>
          <a:p>
            <a:pPr marL="0" indent="0">
              <a:buNone/>
            </a:pPr>
            <a:endParaRPr lang="da-DK" dirty="0"/>
          </a:p>
          <a:p>
            <a:pPr marL="0" indent="0">
              <a:buNone/>
            </a:pPr>
            <a:endParaRPr lang="da-DK" dirty="0"/>
          </a:p>
          <a:p>
            <a:pPr marL="0" indent="0">
              <a:buNone/>
            </a:pPr>
            <a:r>
              <a:rPr lang="da-DK" dirty="0"/>
              <a:t>Ulemper</a:t>
            </a:r>
          </a:p>
          <a:p>
            <a:r>
              <a:rPr lang="da-DK" dirty="0"/>
              <a:t>Flue på væggen er svært - Observerede deltagere agerer muligvis anderledes under observation</a:t>
            </a:r>
          </a:p>
          <a:p>
            <a:r>
              <a:rPr lang="da-DK" dirty="0"/>
              <a:t>Kan være en udfordring at høre, hvad deltagerne siger</a:t>
            </a:r>
          </a:p>
          <a:p>
            <a:r>
              <a:rPr lang="da-DK" dirty="0"/>
              <a:t>Flere observationer er krævet på forskellige tidspunkter på dagen/ ugen</a:t>
            </a:r>
          </a:p>
          <a:p>
            <a:r>
              <a:rPr lang="da-DK" dirty="0"/>
              <a:t>Er du deltagende observatør kan du influere deltagerne og påvirker undersøgelsen</a:t>
            </a:r>
          </a:p>
          <a:p>
            <a:r>
              <a:rPr lang="da-DK" dirty="0"/>
              <a:t>Er en subjektiv undersøgelsesmetode; dvs. en/ få observationer kan være ”ikke repræsentative” = kan ikke lave statistik på data med mindre der udføres utallige observationer = tidskrævende</a:t>
            </a:r>
          </a:p>
          <a:p>
            <a:r>
              <a:rPr lang="da-DK" dirty="0"/>
              <a:t>Kræver øvelse, så data ikke fortolkes samtidigt med observationen</a:t>
            </a:r>
          </a:p>
          <a:p>
            <a:r>
              <a:rPr lang="da-DK" dirty="0"/>
              <a:t>Observatør kan ikke spørge ind til det erfarede</a:t>
            </a:r>
          </a:p>
          <a:p>
            <a:endParaRPr lang="da-DK" dirty="0"/>
          </a:p>
          <a:p>
            <a:endParaRPr lang="da-DK" dirty="0"/>
          </a:p>
          <a:p>
            <a:endParaRPr lang="da-DK" dirty="0"/>
          </a:p>
          <a:p>
            <a:endParaRPr lang="da-DK" dirty="0"/>
          </a:p>
        </p:txBody>
      </p:sp>
      <p:sp>
        <p:nvSpPr>
          <p:cNvPr id="6" name="Tekstfelt 5">
            <a:extLst>
              <a:ext uri="{FF2B5EF4-FFF2-40B4-BE49-F238E27FC236}">
                <a16:creationId xmlns:a16="http://schemas.microsoft.com/office/drawing/2014/main" id="{34657C58-4D89-5106-2604-E5FDA386D0C2}"/>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2923554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972422-07DC-1DD0-CFEA-76FDA3C05B72}"/>
              </a:ext>
            </a:extLst>
          </p:cNvPr>
          <p:cNvSpPr>
            <a:spLocks noGrp="1"/>
          </p:cNvSpPr>
          <p:nvPr>
            <p:ph type="title"/>
          </p:nvPr>
        </p:nvSpPr>
        <p:spPr>
          <a:xfrm>
            <a:off x="0" y="0"/>
            <a:ext cx="12192000" cy="1197429"/>
          </a:xfrm>
          <a:solidFill>
            <a:schemeClr val="tx2">
              <a:lumMod val="40000"/>
              <a:lumOff val="60000"/>
            </a:schemeClr>
          </a:solidFill>
        </p:spPr>
        <p:txBody>
          <a:bodyPr/>
          <a:lstStyle/>
          <a:p>
            <a:r>
              <a:rPr lang="da-DK" dirty="0">
                <a:solidFill>
                  <a:srgbClr val="002060"/>
                </a:solidFill>
              </a:rPr>
              <a:t>   </a:t>
            </a:r>
            <a:r>
              <a:rPr lang="da-DK" sz="3600" dirty="0">
                <a:solidFill>
                  <a:srgbClr val="002060"/>
                </a:solidFill>
              </a:rPr>
              <a:t>Interventioner &amp; Eksperimenter</a:t>
            </a:r>
          </a:p>
        </p:txBody>
      </p:sp>
      <p:sp>
        <p:nvSpPr>
          <p:cNvPr id="3" name="Pladsholder til indhold 2">
            <a:extLst>
              <a:ext uri="{FF2B5EF4-FFF2-40B4-BE49-F238E27FC236}">
                <a16:creationId xmlns:a16="http://schemas.microsoft.com/office/drawing/2014/main" id="{FA89E3EE-8B7B-BA6B-BA04-A229E14CE1D4}"/>
              </a:ext>
            </a:extLst>
          </p:cNvPr>
          <p:cNvSpPr>
            <a:spLocks noGrp="1"/>
          </p:cNvSpPr>
          <p:nvPr>
            <p:ph idx="1"/>
          </p:nvPr>
        </p:nvSpPr>
        <p:spPr>
          <a:xfrm>
            <a:off x="136071" y="1480422"/>
            <a:ext cx="11919857" cy="5257800"/>
          </a:xfrm>
        </p:spPr>
        <p:txBody>
          <a:bodyPr>
            <a:normAutofit fontScale="92500" lnSpcReduction="10000"/>
          </a:bodyPr>
          <a:lstStyle/>
          <a:p>
            <a:pPr marL="0" indent="0">
              <a:buNone/>
            </a:pPr>
            <a:r>
              <a:rPr lang="da-DK" b="1" dirty="0"/>
              <a:t>Interventioner</a:t>
            </a:r>
            <a:r>
              <a:rPr lang="da-DK" dirty="0"/>
              <a:t> er tiltag, hvor forskeren aktivt påvirker en proces, praksis eller relation for at undersøge, hvordan aktører reagerer, lærer eller ændrer adfærd. Interventioner bruges derudover til at skabe indsigt i mekanismer, der ellers er svære at observere i naturlige forløb.</a:t>
            </a:r>
          </a:p>
          <a:p>
            <a:pPr marL="0" indent="0">
              <a:buNone/>
            </a:pPr>
            <a:r>
              <a:rPr lang="da-DK" b="1" dirty="0"/>
              <a:t>Eksperimenter </a:t>
            </a:r>
            <a:r>
              <a:rPr lang="da-DK" dirty="0"/>
              <a:t>er systematiske afprøvninger, hvor forskeren introducerer en ændring og undersøger, hvordan den påvirker adfærd, interaktioner eller organisatoriske processer. Eksperimenter kan være kontrollerede, semi‑kontrollerede eller naturlige, afhængigt af kontekst og adgang.</a:t>
            </a:r>
          </a:p>
          <a:p>
            <a:pPr marL="0" indent="0">
              <a:buNone/>
            </a:pPr>
            <a:r>
              <a:rPr lang="da-DK" b="1" dirty="0"/>
              <a:t>Formålet med begge tilgange</a:t>
            </a:r>
          </a:p>
          <a:p>
            <a:pPr lvl="0"/>
            <a:r>
              <a:rPr lang="da-DK" dirty="0"/>
              <a:t>At skabe indsigt i årsagssammenhænge</a:t>
            </a:r>
          </a:p>
          <a:p>
            <a:pPr lvl="0"/>
            <a:r>
              <a:rPr lang="da-DK" dirty="0"/>
              <a:t>At teste hypoteser, metoder eller praksisser</a:t>
            </a:r>
          </a:p>
          <a:p>
            <a:pPr lvl="0"/>
            <a:r>
              <a:rPr lang="da-DK" dirty="0"/>
              <a:t>At undersøge hvordan aktører reagerer, når noget ændres i deres kontekst</a:t>
            </a:r>
          </a:p>
          <a:p>
            <a:pPr lvl="0"/>
            <a:r>
              <a:rPr lang="da-DK" dirty="0"/>
              <a:t>At generere rig, praksisnær data, der kan supplere observationer og interviews</a:t>
            </a:r>
          </a:p>
          <a:p>
            <a:pPr marL="0" indent="0">
              <a:buNone/>
            </a:pPr>
            <a:endParaRPr lang="da-DK" dirty="0"/>
          </a:p>
          <a:p>
            <a:pPr marL="0" indent="0">
              <a:buNone/>
            </a:pPr>
            <a:endParaRPr lang="da-DK" dirty="0"/>
          </a:p>
        </p:txBody>
      </p:sp>
      <p:sp>
        <p:nvSpPr>
          <p:cNvPr id="5" name="Tekstfelt 4">
            <a:extLst>
              <a:ext uri="{FF2B5EF4-FFF2-40B4-BE49-F238E27FC236}">
                <a16:creationId xmlns:a16="http://schemas.microsoft.com/office/drawing/2014/main" id="{547DEDCA-BCE5-09E0-ABD3-9A54049D1A04}"/>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555304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57A212-DC7C-E553-4F83-91ADCAFE9447}"/>
              </a:ext>
            </a:extLst>
          </p:cNvPr>
          <p:cNvSpPr>
            <a:spLocks noGrp="1"/>
          </p:cNvSpPr>
          <p:nvPr>
            <p:ph type="title"/>
          </p:nvPr>
        </p:nvSpPr>
        <p:spPr>
          <a:xfrm>
            <a:off x="0" y="0"/>
            <a:ext cx="12192000" cy="1063262"/>
          </a:xfrm>
          <a:solidFill>
            <a:schemeClr val="tx2">
              <a:lumMod val="40000"/>
              <a:lumOff val="60000"/>
            </a:schemeClr>
          </a:solidFill>
          <a:ln>
            <a:solidFill>
              <a:schemeClr val="accent5">
                <a:lumMod val="40000"/>
                <a:lumOff val="60000"/>
              </a:schemeClr>
            </a:solidFill>
          </a:ln>
        </p:spPr>
        <p:txBody>
          <a:bodyPr>
            <a:normAutofit fontScale="90000"/>
          </a:bodyPr>
          <a:lstStyle/>
          <a:p>
            <a:br>
              <a:rPr lang="da-DK" dirty="0"/>
            </a:br>
            <a:r>
              <a:rPr lang="da-DK" dirty="0">
                <a:solidFill>
                  <a:schemeClr val="accent1">
                    <a:lumMod val="75000"/>
                  </a:schemeClr>
                </a:solidFill>
              </a:rPr>
              <a:t> </a:t>
            </a:r>
            <a:r>
              <a:rPr lang="da-DK" sz="4000" dirty="0">
                <a:solidFill>
                  <a:srgbClr val="002060"/>
                </a:solidFill>
              </a:rPr>
              <a:t>Grammatisk tidsbrug som metodisk greb i akademisk skrivning</a:t>
            </a:r>
            <a:br>
              <a:rPr lang="da-DK" b="1" dirty="0"/>
            </a:br>
            <a:endParaRPr lang="da-DK" dirty="0"/>
          </a:p>
        </p:txBody>
      </p:sp>
      <p:sp>
        <p:nvSpPr>
          <p:cNvPr id="3" name="Pladsholder til indhold 2">
            <a:extLst>
              <a:ext uri="{FF2B5EF4-FFF2-40B4-BE49-F238E27FC236}">
                <a16:creationId xmlns:a16="http://schemas.microsoft.com/office/drawing/2014/main" id="{A802DE67-E8A1-B11E-B287-F23A4E5E4AE4}"/>
              </a:ext>
            </a:extLst>
          </p:cNvPr>
          <p:cNvSpPr>
            <a:spLocks noGrp="1"/>
          </p:cNvSpPr>
          <p:nvPr>
            <p:ph idx="1"/>
          </p:nvPr>
        </p:nvSpPr>
        <p:spPr>
          <a:xfrm>
            <a:off x="44067" y="1139922"/>
            <a:ext cx="12103865" cy="6004403"/>
          </a:xfrm>
        </p:spPr>
        <p:txBody>
          <a:bodyPr>
            <a:normAutofit fontScale="77500" lnSpcReduction="20000"/>
          </a:bodyPr>
          <a:lstStyle/>
          <a:p>
            <a:pPr marL="0" indent="0">
              <a:buNone/>
            </a:pPr>
            <a:r>
              <a:rPr lang="da-DK" dirty="0"/>
              <a:t>Konsistens i tidsbrug signalerer troværdighed: Korrekt tidsbrug reducerer tvetydighed og styrker metodisk transparens</a:t>
            </a:r>
          </a:p>
          <a:p>
            <a:pPr marL="0" lvl="0" indent="0">
              <a:buNone/>
            </a:pPr>
            <a:r>
              <a:rPr lang="da-DK" dirty="0"/>
              <a:t>Verbaltid hjælper læseren med at se:</a:t>
            </a:r>
          </a:p>
          <a:p>
            <a:pPr lvl="1"/>
            <a:r>
              <a:rPr lang="da-DK" dirty="0"/>
              <a:t>hvad der er planlagt</a:t>
            </a:r>
          </a:p>
          <a:p>
            <a:pPr lvl="1"/>
            <a:r>
              <a:rPr lang="da-DK" dirty="0"/>
              <a:t>hvad der er gennemført</a:t>
            </a:r>
          </a:p>
          <a:p>
            <a:pPr lvl="1"/>
            <a:r>
              <a:rPr lang="da-DK" dirty="0"/>
              <a:t>hvad der er generelt gyldigt</a:t>
            </a:r>
          </a:p>
          <a:p>
            <a:pPr marL="0" lvl="0" indent="0">
              <a:buNone/>
            </a:pPr>
            <a:r>
              <a:rPr lang="da-DK" dirty="0"/>
              <a:t>Metodekapitel i et projekt (nutid/fremtid)</a:t>
            </a:r>
          </a:p>
          <a:p>
            <a:pPr lvl="1"/>
            <a:r>
              <a:rPr lang="da-DK" dirty="0"/>
              <a:t>Viser et planlagt og gennemtænkt design baseret på teoretiske og praktiske begrundelser</a:t>
            </a:r>
          </a:p>
          <a:p>
            <a:pPr lvl="1"/>
            <a:r>
              <a:rPr lang="da-DK" dirty="0"/>
              <a:t>Validitet: Metoden passer til problemformuleringen og viser, at designet er gennemtænkt på forhånd</a:t>
            </a:r>
          </a:p>
          <a:p>
            <a:pPr lvl="1"/>
            <a:r>
              <a:rPr lang="da-DK" dirty="0"/>
              <a:t>Reliabilitet: Proceduren er stabil og reproducerbar, fordi trin, valg og kriterier er tydeligt specificeret på forhånd</a:t>
            </a:r>
          </a:p>
          <a:p>
            <a:pPr marL="0" indent="0">
              <a:buNone/>
            </a:pPr>
            <a:r>
              <a:rPr lang="da-DK" dirty="0"/>
              <a:t>Metodekritik (nutid, fremtid + datid)</a:t>
            </a:r>
          </a:p>
          <a:p>
            <a:pPr lvl="0"/>
            <a:r>
              <a:rPr lang="da-DK" dirty="0"/>
              <a:t>Nutid/fremtid: Bevidsthed om begrænsninger ved valg </a:t>
            </a:r>
            <a:r>
              <a:rPr lang="da-DK" i="1" dirty="0"/>
              <a:t>“Valget af tre interviews kan begrænse…”</a:t>
            </a:r>
            <a:endParaRPr lang="da-DK" dirty="0"/>
          </a:p>
          <a:p>
            <a:pPr lvl="0"/>
            <a:r>
              <a:rPr lang="da-DK" dirty="0"/>
              <a:t>Datid: Evaluering efter projektets afslutning </a:t>
            </a:r>
            <a:r>
              <a:rPr lang="da-DK" i="1" dirty="0"/>
              <a:t>“Det viste sig vanskeligt at rekruttere…”</a:t>
            </a:r>
            <a:endParaRPr lang="da-DK" dirty="0"/>
          </a:p>
          <a:p>
            <a:pPr marL="0" indent="0">
              <a:buNone/>
            </a:pPr>
            <a:r>
              <a:rPr lang="da-DK" dirty="0"/>
              <a:t>Metodeafsnit i forskningsartikler skrives typisk i datid</a:t>
            </a:r>
          </a:p>
          <a:p>
            <a:pPr lvl="0"/>
            <a:r>
              <a:rPr lang="da-DK" dirty="0"/>
              <a:t>Beskriver gennemførte handlinger </a:t>
            </a:r>
            <a:r>
              <a:rPr lang="da-DK" i="1" dirty="0"/>
              <a:t>“Data blev indsamlet via…”</a:t>
            </a:r>
            <a:endParaRPr lang="da-DK" dirty="0"/>
          </a:p>
          <a:p>
            <a:pPr lvl="0"/>
            <a:r>
              <a:rPr lang="da-DK" dirty="0"/>
              <a:t>Understøtter reproducerbarhed, transparens og videnskabelig validitet</a:t>
            </a:r>
          </a:p>
          <a:p>
            <a:pPr lvl="0"/>
            <a:r>
              <a:rPr lang="da-DK" dirty="0"/>
              <a:t>Datid gør det muligt for andre at replicere studiet → øger reliabilitet</a:t>
            </a:r>
          </a:p>
        </p:txBody>
      </p:sp>
      <p:sp>
        <p:nvSpPr>
          <p:cNvPr id="7" name="Tekstfelt 6">
            <a:extLst>
              <a:ext uri="{FF2B5EF4-FFF2-40B4-BE49-F238E27FC236}">
                <a16:creationId xmlns:a16="http://schemas.microsoft.com/office/drawing/2014/main" id="{F4571DF6-225F-35D1-DFF2-2BB543D7283B}"/>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8660372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C5418-1A53-4460-68F5-6483EF41725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37C3140-D54C-ADF0-F418-50D7D5461305}"/>
              </a:ext>
            </a:extLst>
          </p:cNvPr>
          <p:cNvSpPr>
            <a:spLocks noGrp="1"/>
          </p:cNvSpPr>
          <p:nvPr>
            <p:ph type="title"/>
          </p:nvPr>
        </p:nvSpPr>
        <p:spPr>
          <a:xfrm>
            <a:off x="0" y="-54871"/>
            <a:ext cx="12192000" cy="1303587"/>
          </a:xfrm>
          <a:solidFill>
            <a:schemeClr val="tx2">
              <a:lumMod val="40000"/>
              <a:lumOff val="60000"/>
            </a:schemeClr>
          </a:solidFill>
        </p:spPr>
        <p:txBody>
          <a:bodyPr>
            <a:normAutofit/>
          </a:bodyPr>
          <a:lstStyle/>
          <a:p>
            <a:r>
              <a:rPr lang="da-DK" sz="3600" dirty="0">
                <a:solidFill>
                  <a:srgbClr val="002060"/>
                </a:solidFill>
              </a:rPr>
              <a:t>  Projekterings/ projiceringsteknik</a:t>
            </a:r>
            <a:endParaRPr lang="da-DK" sz="3600" dirty="0">
              <a:solidFill>
                <a:srgbClr val="002060"/>
              </a:solidFill>
              <a:latin typeface="+mn-lt"/>
            </a:endParaRPr>
          </a:p>
        </p:txBody>
      </p:sp>
      <p:sp>
        <p:nvSpPr>
          <p:cNvPr id="3" name="Pladsholder til indhold 2">
            <a:extLst>
              <a:ext uri="{FF2B5EF4-FFF2-40B4-BE49-F238E27FC236}">
                <a16:creationId xmlns:a16="http://schemas.microsoft.com/office/drawing/2014/main" id="{31F6F3F4-226F-EAE9-89E4-D9A0AD286917}"/>
              </a:ext>
            </a:extLst>
          </p:cNvPr>
          <p:cNvSpPr>
            <a:spLocks noGrp="1"/>
          </p:cNvSpPr>
          <p:nvPr>
            <p:ph idx="1"/>
          </p:nvPr>
        </p:nvSpPr>
        <p:spPr>
          <a:xfrm>
            <a:off x="262890" y="1412046"/>
            <a:ext cx="11929110" cy="5612617"/>
          </a:xfrm>
        </p:spPr>
        <p:txBody>
          <a:bodyPr>
            <a:normAutofit/>
          </a:bodyPr>
          <a:lstStyle/>
          <a:p>
            <a:pPr marL="0" indent="0">
              <a:buNone/>
            </a:pPr>
            <a:r>
              <a:rPr lang="da-DK" sz="2400" b="1" dirty="0"/>
              <a:t>Hvad er projiceringsteknikker?</a:t>
            </a:r>
          </a:p>
          <a:p>
            <a:pPr lvl="0"/>
            <a:r>
              <a:rPr lang="da-DK" sz="2400" dirty="0"/>
              <a:t>En strategi til at tilnærme en sand, men ukendt kvalitet eller holdning</a:t>
            </a:r>
          </a:p>
          <a:p>
            <a:pPr lvl="0"/>
            <a:r>
              <a:rPr lang="da-DK" sz="2400" dirty="0"/>
              <a:t>Hjælper respondenter med at udtrykke svære, følsomme eller tabu‑prægede emner, som ellers kan være vanskelige at verbalisere</a:t>
            </a:r>
          </a:p>
          <a:p>
            <a:pPr lvl="0"/>
            <a:r>
              <a:rPr lang="da-DK" sz="2400" dirty="0"/>
              <a:t>Giver adgang til dybere data end standardspørgsmål og direkte interviews</a:t>
            </a:r>
          </a:p>
          <a:p>
            <a:pPr lvl="0"/>
            <a:r>
              <a:rPr lang="da-DK" sz="2400" dirty="0"/>
              <a:t>Kan anvendes individuelt eller i </a:t>
            </a:r>
            <a:r>
              <a:rPr lang="da-DK" sz="2400" dirty="0" err="1"/>
              <a:t>fokusgrupper</a:t>
            </a:r>
            <a:endParaRPr lang="da-DK" sz="2400" dirty="0"/>
          </a:p>
          <a:p>
            <a:pPr marL="0" indent="0">
              <a:buNone/>
            </a:pPr>
            <a:r>
              <a:rPr lang="da-DK" sz="2400" b="1" dirty="0"/>
              <a:t>Hvorfor bruges de?</a:t>
            </a:r>
          </a:p>
          <a:p>
            <a:pPr lvl="0"/>
            <a:r>
              <a:rPr lang="da-DK" sz="2400" dirty="0"/>
              <a:t>For at omgå sociale barrierer, selvbeskyttelse og ubehag</a:t>
            </a:r>
          </a:p>
          <a:p>
            <a:pPr lvl="0"/>
            <a:r>
              <a:rPr lang="da-DK" sz="2400" dirty="0"/>
              <a:t>For at aktivere tidligere erfaringer, associationer og ubevidste koblinger</a:t>
            </a:r>
          </a:p>
          <a:p>
            <a:pPr lvl="0"/>
            <a:r>
              <a:rPr lang="da-DK" sz="2400" dirty="0"/>
              <a:t>For at få indblik i opfattelser, emotioner, værdier og motiver, som ikke kommer frem ved direkte udspørgning</a:t>
            </a:r>
          </a:p>
          <a:p>
            <a:pPr lvl="1">
              <a:lnSpc>
                <a:spcPct val="90000"/>
              </a:lnSpc>
            </a:pPr>
            <a:endParaRPr lang="en-US" altLang="da-DK" sz="2600" dirty="0">
              <a:latin typeface="Verdana" panose="020B0604030504040204" pitchFamily="34" charset="0"/>
              <a:cs typeface="Verdana" panose="020B0604030504040204" pitchFamily="34" charset="0"/>
            </a:endParaRPr>
          </a:p>
          <a:p>
            <a:endParaRPr lang="da-DK" dirty="0"/>
          </a:p>
        </p:txBody>
      </p:sp>
      <p:sp>
        <p:nvSpPr>
          <p:cNvPr id="7" name="Tekstfelt 6">
            <a:extLst>
              <a:ext uri="{FF2B5EF4-FFF2-40B4-BE49-F238E27FC236}">
                <a16:creationId xmlns:a16="http://schemas.microsoft.com/office/drawing/2014/main" id="{D1924255-1ADC-2A67-EFAA-FD80EF034974}"/>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9488997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C15FAA-D6B7-45F4-86A5-1566AE0F597F}"/>
              </a:ext>
            </a:extLst>
          </p:cNvPr>
          <p:cNvSpPr>
            <a:spLocks noGrp="1"/>
          </p:cNvSpPr>
          <p:nvPr>
            <p:ph type="title"/>
          </p:nvPr>
        </p:nvSpPr>
        <p:spPr>
          <a:xfrm>
            <a:off x="0" y="-54871"/>
            <a:ext cx="12192000" cy="1056357"/>
          </a:xfrm>
          <a:solidFill>
            <a:schemeClr val="tx2">
              <a:lumMod val="40000"/>
              <a:lumOff val="60000"/>
            </a:schemeClr>
          </a:solidFill>
        </p:spPr>
        <p:txBody>
          <a:bodyPr>
            <a:normAutofit/>
          </a:bodyPr>
          <a:lstStyle/>
          <a:p>
            <a:r>
              <a:rPr lang="da-DK" sz="3600" dirty="0">
                <a:solidFill>
                  <a:srgbClr val="002060"/>
                </a:solidFill>
              </a:rPr>
              <a:t> Typer af projiceringsteknikker</a:t>
            </a:r>
            <a:endParaRPr lang="da-DK" sz="3600" dirty="0">
              <a:solidFill>
                <a:srgbClr val="002060"/>
              </a:solidFill>
              <a:latin typeface="+mn-lt"/>
            </a:endParaRPr>
          </a:p>
        </p:txBody>
      </p:sp>
      <p:sp>
        <p:nvSpPr>
          <p:cNvPr id="3" name="Pladsholder til indhold 2">
            <a:extLst>
              <a:ext uri="{FF2B5EF4-FFF2-40B4-BE49-F238E27FC236}">
                <a16:creationId xmlns:a16="http://schemas.microsoft.com/office/drawing/2014/main" id="{811B10A8-1457-4EC9-A6AD-C55462AFDD2E}"/>
              </a:ext>
            </a:extLst>
          </p:cNvPr>
          <p:cNvSpPr>
            <a:spLocks noGrp="1"/>
          </p:cNvSpPr>
          <p:nvPr>
            <p:ph idx="1"/>
          </p:nvPr>
        </p:nvSpPr>
        <p:spPr>
          <a:xfrm>
            <a:off x="131445" y="1125605"/>
            <a:ext cx="11929110" cy="5612617"/>
          </a:xfrm>
        </p:spPr>
        <p:txBody>
          <a:bodyPr>
            <a:normAutofit fontScale="85000" lnSpcReduction="20000"/>
          </a:bodyPr>
          <a:lstStyle/>
          <a:p>
            <a:pPr marL="0" indent="0">
              <a:buNone/>
            </a:pPr>
            <a:r>
              <a:rPr lang="da-DK" sz="2400" b="1" dirty="0"/>
              <a:t>Verbale teknikker</a:t>
            </a:r>
          </a:p>
          <a:p>
            <a:pPr lvl="0"/>
            <a:r>
              <a:rPr lang="da-DK" sz="2400" dirty="0"/>
              <a:t>Ordassociationer Afklarer hvad respondenter forbinder med et emne/brand; bruges ofte i reklame‑ og kampagnetest</a:t>
            </a:r>
          </a:p>
          <a:p>
            <a:pPr lvl="0"/>
            <a:r>
              <a:rPr lang="da-DK" sz="2400" dirty="0"/>
              <a:t>Sætningsfuldendelse / Tegneseriefuldendelse Respondenten fuldender en sætning eller en billedsekvens; afslører kriterier, værdier og præferencer</a:t>
            </a:r>
          </a:p>
          <a:p>
            <a:pPr lvl="0"/>
            <a:r>
              <a:rPr lang="da-DK" sz="2400" dirty="0"/>
              <a:t>Tredjepersonsteknikker Respondenten taler “på vegne af andre” for at undgå ubehag ved direkte spørgsmål</a:t>
            </a:r>
          </a:p>
          <a:p>
            <a:pPr marL="0" indent="0">
              <a:buNone/>
            </a:pPr>
            <a:r>
              <a:rPr lang="da-DK" sz="2400" b="1" dirty="0"/>
              <a:t>Visuelle teknikker</a:t>
            </a:r>
          </a:p>
          <a:p>
            <a:pPr lvl="0"/>
            <a:r>
              <a:rPr lang="da-DK" sz="2400" dirty="0"/>
              <a:t>Fotosortering Matching af billeder med holdninger; viser opfattelser, positionering og emotionelle reaktioner</a:t>
            </a:r>
          </a:p>
          <a:p>
            <a:pPr lvl="0"/>
            <a:r>
              <a:rPr lang="da-DK" sz="2400" dirty="0"/>
              <a:t>Collager / Storyboarding Visualiserer forløb, processer eller serviceoplevelser</a:t>
            </a:r>
          </a:p>
          <a:p>
            <a:pPr lvl="0"/>
            <a:r>
              <a:rPr lang="da-DK" sz="2400" dirty="0"/>
              <a:t>3D‑projektering Bruges til at visualisere idéers form, mønstre og netværk; især i arkitektur, byggeri og produktudvikling</a:t>
            </a:r>
          </a:p>
          <a:p>
            <a:pPr marL="0" indent="0">
              <a:buNone/>
            </a:pPr>
            <a:r>
              <a:rPr lang="da-DK" sz="2400" b="1" dirty="0"/>
              <a:t>Interaktive teknikker</a:t>
            </a:r>
          </a:p>
          <a:p>
            <a:pPr lvl="0"/>
            <a:r>
              <a:rPr lang="da-DK" sz="2400" dirty="0"/>
              <a:t>Rollespil Giver adgang til tanker og følelser gennem virkelighedsnære scenarier</a:t>
            </a:r>
          </a:p>
          <a:p>
            <a:pPr lvl="0"/>
            <a:r>
              <a:rPr lang="da-DK" sz="2400" dirty="0"/>
              <a:t>Visuel tænkning / Brainstorming‑tavler / Mindmapping </a:t>
            </a:r>
            <a:r>
              <a:rPr lang="da-DK" sz="2400" dirty="0" err="1"/>
              <a:t>Eksternalisering</a:t>
            </a:r>
            <a:r>
              <a:rPr lang="da-DK" sz="2400" dirty="0"/>
              <a:t> af idéer og mentale modeller</a:t>
            </a:r>
          </a:p>
          <a:p>
            <a:pPr lvl="0"/>
            <a:r>
              <a:rPr lang="da-DK" sz="2400" dirty="0"/>
              <a:t>Virtual reality‑scenarier Skaber indlevelse og realistiske reaktioner i simulerede miljøer</a:t>
            </a:r>
          </a:p>
          <a:p>
            <a:r>
              <a:rPr lang="da-DK" sz="2400" dirty="0"/>
              <a:t>Brand‑personligheder / Maskot</a:t>
            </a:r>
          </a:p>
          <a:p>
            <a:pPr lvl="0"/>
            <a:r>
              <a:rPr lang="da-DK" sz="2400" dirty="0"/>
              <a:t>“Hvis X var en person, hvem ville det være?” Hjælper respondenter med at verbalisere opfattelser, værdier og emotionelle koblinger til et brand</a:t>
            </a:r>
          </a:p>
          <a:p>
            <a:pPr lvl="1">
              <a:lnSpc>
                <a:spcPct val="90000"/>
              </a:lnSpc>
            </a:pPr>
            <a:endParaRPr lang="en-US" altLang="da-DK" sz="2600" dirty="0">
              <a:latin typeface="Verdana" panose="020B0604030504040204" pitchFamily="34" charset="0"/>
              <a:cs typeface="Verdana" panose="020B0604030504040204" pitchFamily="34" charset="0"/>
            </a:endParaRPr>
          </a:p>
          <a:p>
            <a:endParaRPr lang="da-DK" dirty="0"/>
          </a:p>
        </p:txBody>
      </p:sp>
      <p:sp>
        <p:nvSpPr>
          <p:cNvPr id="7" name="Tekstfelt 6">
            <a:extLst>
              <a:ext uri="{FF2B5EF4-FFF2-40B4-BE49-F238E27FC236}">
                <a16:creationId xmlns:a16="http://schemas.microsoft.com/office/drawing/2014/main" id="{7F1ADCBC-33B9-65D0-E509-EC98E0BEA5EC}"/>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5897466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CEF8B-6AD6-4EE5-9122-EE78B8D0B171}"/>
              </a:ext>
            </a:extLst>
          </p:cNvPr>
          <p:cNvSpPr>
            <a:spLocks noGrp="1"/>
          </p:cNvSpPr>
          <p:nvPr>
            <p:ph type="title"/>
          </p:nvPr>
        </p:nvSpPr>
        <p:spPr>
          <a:xfrm>
            <a:off x="0" y="18256"/>
            <a:ext cx="12192000" cy="624002"/>
          </a:xfrm>
          <a:solidFill>
            <a:schemeClr val="tx2">
              <a:lumMod val="40000"/>
              <a:lumOff val="60000"/>
            </a:schemeClr>
          </a:solidFill>
        </p:spPr>
        <p:txBody>
          <a:bodyPr>
            <a:normAutofit/>
          </a:bodyPr>
          <a:lstStyle/>
          <a:p>
            <a:r>
              <a:rPr lang="da-DK" sz="3600" dirty="0">
                <a:solidFill>
                  <a:srgbClr val="002060"/>
                </a:solidFill>
                <a:latin typeface="+mn-lt"/>
              </a:rPr>
              <a:t>  </a:t>
            </a:r>
            <a:r>
              <a:rPr lang="da-DK" sz="3600" dirty="0" err="1">
                <a:solidFill>
                  <a:srgbClr val="002060"/>
                </a:solidFill>
                <a:latin typeface="+mn-lt"/>
              </a:rPr>
              <a:t>Preto</a:t>
            </a:r>
            <a:r>
              <a:rPr lang="da-DK" sz="3600" dirty="0">
                <a:solidFill>
                  <a:srgbClr val="002060"/>
                </a:solidFill>
                <a:latin typeface="+mn-lt"/>
              </a:rPr>
              <a:t>- og prototype som metode </a:t>
            </a:r>
          </a:p>
        </p:txBody>
      </p:sp>
      <p:sp>
        <p:nvSpPr>
          <p:cNvPr id="3" name="Pladsholder til indhold 2">
            <a:extLst>
              <a:ext uri="{FF2B5EF4-FFF2-40B4-BE49-F238E27FC236}">
                <a16:creationId xmlns:a16="http://schemas.microsoft.com/office/drawing/2014/main" id="{18163A2A-266A-4656-BA47-89215609B9DB}"/>
              </a:ext>
            </a:extLst>
          </p:cNvPr>
          <p:cNvSpPr>
            <a:spLocks noGrp="1"/>
          </p:cNvSpPr>
          <p:nvPr>
            <p:ph idx="1"/>
          </p:nvPr>
        </p:nvSpPr>
        <p:spPr>
          <a:xfrm>
            <a:off x="0" y="642258"/>
            <a:ext cx="12192000" cy="6291942"/>
          </a:xfrm>
        </p:spPr>
        <p:txBody>
          <a:bodyPr>
            <a:normAutofit fontScale="62500" lnSpcReduction="20000"/>
          </a:bodyPr>
          <a:lstStyle/>
          <a:p>
            <a:pPr marL="0" indent="0">
              <a:buNone/>
            </a:pPr>
            <a:r>
              <a:rPr lang="da-DK" b="1" dirty="0"/>
              <a:t>1. Definér – Udviklingsudfordringen</a:t>
            </a:r>
          </a:p>
          <a:p>
            <a:pPr lvl="0"/>
            <a:r>
              <a:rPr lang="da-DK" dirty="0"/>
              <a:t>Vælg udviklingsområde</a:t>
            </a:r>
          </a:p>
          <a:p>
            <a:pPr lvl="0"/>
            <a:r>
              <a:rPr lang="da-DK" dirty="0"/>
              <a:t>Definér mål og succeskriterier</a:t>
            </a:r>
          </a:p>
          <a:p>
            <a:pPr lvl="0"/>
            <a:r>
              <a:rPr lang="da-DK" dirty="0"/>
              <a:t>Identificér målgruppe</a:t>
            </a:r>
          </a:p>
          <a:p>
            <a:pPr lvl="0"/>
            <a:r>
              <a:rPr lang="da-DK" dirty="0"/>
              <a:t>Overvej spørgsmål og vælg passende metoder → Resultat: Plan for </a:t>
            </a:r>
            <a:r>
              <a:rPr lang="da-DK" dirty="0" err="1"/>
              <a:t>vidensindsamling</a:t>
            </a:r>
            <a:endParaRPr lang="da-DK" dirty="0"/>
          </a:p>
          <a:p>
            <a:pPr marL="0" indent="0">
              <a:buNone/>
            </a:pPr>
            <a:r>
              <a:rPr lang="da-DK" b="1" dirty="0"/>
              <a:t>2. Lær – Brugerens perspektiv</a:t>
            </a:r>
          </a:p>
          <a:p>
            <a:pPr lvl="0"/>
            <a:r>
              <a:rPr lang="da-DK" dirty="0"/>
              <a:t>Dyk ned i brugerens verden</a:t>
            </a:r>
          </a:p>
          <a:p>
            <a:pPr lvl="0"/>
            <a:r>
              <a:rPr lang="da-DK" dirty="0"/>
              <a:t>Forstå brugerens værdier og betalingsvillighed</a:t>
            </a:r>
          </a:p>
          <a:p>
            <a:pPr lvl="0"/>
            <a:r>
              <a:rPr lang="da-DK" dirty="0"/>
              <a:t>Udpeg de vigtigste udviklingstemaer og udfordringer → Resultat: Klar definition af brugerens problem</a:t>
            </a:r>
          </a:p>
          <a:p>
            <a:pPr marL="0" indent="0">
              <a:buNone/>
            </a:pPr>
            <a:r>
              <a:rPr lang="da-DK" b="1" dirty="0"/>
              <a:t>3. Løs – Udformning af løsninger</a:t>
            </a:r>
          </a:p>
          <a:p>
            <a:pPr lvl="0"/>
            <a:r>
              <a:rPr lang="da-DK" dirty="0"/>
              <a:t>Udvikl mulige løsninger på de identificerede udfordringer</a:t>
            </a:r>
          </a:p>
          <a:p>
            <a:pPr lvl="0"/>
            <a:r>
              <a:rPr lang="da-DK" dirty="0"/>
              <a:t>Beskriv idéer med ord og skitser</a:t>
            </a:r>
          </a:p>
          <a:p>
            <a:pPr lvl="0"/>
            <a:r>
              <a:rPr lang="da-DK" dirty="0"/>
              <a:t>Prioritér de bedste forslag</a:t>
            </a:r>
          </a:p>
          <a:p>
            <a:pPr lvl="0"/>
            <a:r>
              <a:rPr lang="da-DK" dirty="0"/>
              <a:t>Tegn en prototype af de mest lovende løsninger → Resultat: Top 5 idéer og prioriterede løsningsforslag</a:t>
            </a:r>
          </a:p>
          <a:p>
            <a:pPr marL="0" indent="0">
              <a:buNone/>
            </a:pPr>
            <a:r>
              <a:rPr lang="da-DK" b="1" dirty="0"/>
              <a:t>4. Test – Afprøvning i praksis</a:t>
            </a:r>
          </a:p>
          <a:p>
            <a:pPr lvl="0"/>
            <a:r>
              <a:rPr lang="da-DK" dirty="0"/>
              <a:t>Udarbejd testplan</a:t>
            </a:r>
          </a:p>
          <a:p>
            <a:pPr lvl="0"/>
            <a:r>
              <a:rPr lang="da-DK" dirty="0"/>
              <a:t>Test prototypen med brugere</a:t>
            </a:r>
          </a:p>
          <a:p>
            <a:pPr lvl="0"/>
            <a:r>
              <a:rPr lang="da-DK" dirty="0"/>
              <a:t>Indsamle feedback</a:t>
            </a:r>
          </a:p>
          <a:p>
            <a:pPr lvl="0"/>
            <a:r>
              <a:rPr lang="da-DK" dirty="0" err="1"/>
              <a:t>Iterér</a:t>
            </a:r>
            <a:r>
              <a:rPr lang="da-DK" dirty="0"/>
              <a:t> og videreudvikl → Resultat: Udviklingsidé afprøvet i virkeligheden</a:t>
            </a:r>
          </a:p>
          <a:p>
            <a:endParaRPr lang="da-DK" dirty="0"/>
          </a:p>
        </p:txBody>
      </p:sp>
      <p:sp>
        <p:nvSpPr>
          <p:cNvPr id="9" name="Tekstfelt 8">
            <a:extLst>
              <a:ext uri="{FF2B5EF4-FFF2-40B4-BE49-F238E27FC236}">
                <a16:creationId xmlns:a16="http://schemas.microsoft.com/office/drawing/2014/main" id="{F89418B4-4734-369F-AA10-C8444A6CBC8B}"/>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57181458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F3E307-E9A6-4213-5336-9629F2B76F8B}"/>
              </a:ext>
            </a:extLst>
          </p:cNvPr>
          <p:cNvSpPr>
            <a:spLocks noGrp="1"/>
          </p:cNvSpPr>
          <p:nvPr>
            <p:ph type="title"/>
          </p:nvPr>
        </p:nvSpPr>
        <p:spPr>
          <a:xfrm>
            <a:off x="0" y="1"/>
            <a:ext cx="12192000" cy="741679"/>
          </a:xfrm>
          <a:solidFill>
            <a:schemeClr val="tx2">
              <a:lumMod val="40000"/>
              <a:lumOff val="60000"/>
            </a:schemeClr>
          </a:solidFill>
        </p:spPr>
        <p:txBody>
          <a:bodyPr/>
          <a:lstStyle/>
          <a:p>
            <a:r>
              <a:rPr lang="da-DK" sz="4400" dirty="0">
                <a:solidFill>
                  <a:srgbClr val="002060"/>
                </a:solidFill>
                <a:latin typeface="+mn-lt"/>
              </a:rPr>
              <a:t>   </a:t>
            </a:r>
            <a:r>
              <a:rPr lang="da-DK" sz="4000" dirty="0">
                <a:solidFill>
                  <a:srgbClr val="002060"/>
                </a:solidFill>
                <a:latin typeface="+mn-lt"/>
              </a:rPr>
              <a:t>Triangulering</a:t>
            </a:r>
            <a:endParaRPr lang="da-DK" sz="4000" dirty="0">
              <a:solidFill>
                <a:srgbClr val="002060"/>
              </a:solidFill>
            </a:endParaRPr>
          </a:p>
        </p:txBody>
      </p:sp>
      <p:sp>
        <p:nvSpPr>
          <p:cNvPr id="3" name="Pladsholder til indhold 2">
            <a:extLst>
              <a:ext uri="{FF2B5EF4-FFF2-40B4-BE49-F238E27FC236}">
                <a16:creationId xmlns:a16="http://schemas.microsoft.com/office/drawing/2014/main" id="{9074952B-3380-A8CD-DA9B-E0D0AA2757BE}"/>
              </a:ext>
            </a:extLst>
          </p:cNvPr>
          <p:cNvSpPr>
            <a:spLocks noGrp="1"/>
          </p:cNvSpPr>
          <p:nvPr>
            <p:ph idx="1"/>
          </p:nvPr>
        </p:nvSpPr>
        <p:spPr>
          <a:xfrm>
            <a:off x="0" y="1134291"/>
            <a:ext cx="12192000" cy="6543040"/>
          </a:xfrm>
        </p:spPr>
        <p:txBody>
          <a:bodyPr>
            <a:normAutofit/>
          </a:bodyPr>
          <a:lstStyle/>
          <a:p>
            <a:pPr algn="just" rtl="0" fontAlgn="base">
              <a:lnSpc>
                <a:spcPts val="2025"/>
              </a:lnSpc>
              <a:buFont typeface="Arial" panose="020B0604020202020204" pitchFamily="34" charset="0"/>
              <a:buChar char="•"/>
            </a:pPr>
            <a:r>
              <a:rPr lang="da-DK" sz="2000" b="1" i="0" dirty="0">
                <a:solidFill>
                  <a:srgbClr val="000000"/>
                </a:solidFill>
                <a:effectLst/>
                <a:latin typeface="Calibri" panose="020F0502020204030204" pitchFamily="34" charset="0"/>
              </a:rPr>
              <a:t>Metodetriangulering: </a:t>
            </a:r>
            <a:r>
              <a:rPr lang="da-DK" sz="2000" b="0" i="0" dirty="0">
                <a:solidFill>
                  <a:srgbClr val="000000"/>
                </a:solidFill>
                <a:effectLst/>
                <a:latin typeface="Calibri" panose="020F0502020204030204" pitchFamily="34" charset="0"/>
              </a:rPr>
              <a:t>Anvender forskellige primære undersøgelsesmetoder til at undersøge det samme fænomen både blandt  kvalitative og kvantitative metoder. Ex: interviews, observationer, spørgeskemaer eller mere eksperimentelle metodetilgange (</a:t>
            </a:r>
            <a:r>
              <a:rPr lang="da-DK" sz="2000" b="0" i="0" dirty="0" err="1">
                <a:solidFill>
                  <a:srgbClr val="000000"/>
                </a:solidFill>
                <a:effectLst/>
                <a:latin typeface="Calibri" panose="020F0502020204030204" pitchFamily="34" charset="0"/>
              </a:rPr>
              <a:t>Patton</a:t>
            </a:r>
            <a:r>
              <a:rPr lang="da-DK" sz="2000" b="0" i="0" dirty="0">
                <a:solidFill>
                  <a:srgbClr val="000000"/>
                </a:solidFill>
                <a:effectLst/>
                <a:latin typeface="Calibri" panose="020F0502020204030204" pitchFamily="34" charset="0"/>
              </a:rPr>
              <a:t> 1987; </a:t>
            </a:r>
            <a:r>
              <a:rPr lang="da-DK" sz="2000" b="0" i="0" dirty="0" err="1">
                <a:solidFill>
                  <a:srgbClr val="000000"/>
                </a:solidFill>
                <a:effectLst/>
                <a:latin typeface="Calibri" panose="020F0502020204030204" pitchFamily="34" charset="0"/>
              </a:rPr>
              <a:t>Teddlie</a:t>
            </a:r>
            <a:r>
              <a:rPr lang="da-DK" sz="2000" b="0" i="0" dirty="0">
                <a:solidFill>
                  <a:srgbClr val="000000"/>
                </a:solidFill>
                <a:effectLst/>
                <a:latin typeface="Calibri" panose="020F0502020204030204" pitchFamily="34" charset="0"/>
              </a:rPr>
              <a:t> &amp; </a:t>
            </a:r>
            <a:r>
              <a:rPr lang="da-DK" sz="2000" b="0" i="0" dirty="0" err="1">
                <a:solidFill>
                  <a:srgbClr val="000000"/>
                </a:solidFill>
                <a:effectLst/>
                <a:latin typeface="Calibri" panose="020F0502020204030204" pitchFamily="34" charset="0"/>
              </a:rPr>
              <a:t>Tashakkori</a:t>
            </a:r>
            <a:r>
              <a:rPr lang="da-DK" sz="2000" b="0" i="0" dirty="0">
                <a:solidFill>
                  <a:srgbClr val="000000"/>
                </a:solidFill>
                <a:effectLst/>
                <a:latin typeface="Calibri" panose="020F0502020204030204" pitchFamily="34" charset="0"/>
              </a:rPr>
              <a:t> 2009). </a:t>
            </a:r>
          </a:p>
          <a:p>
            <a:pPr algn="just" rtl="0" fontAlgn="base">
              <a:lnSpc>
                <a:spcPts val="2025"/>
              </a:lnSpc>
              <a:buFont typeface="Arial" panose="020B0604020202020204" pitchFamily="34" charset="0"/>
              <a:buChar char="•"/>
            </a:pPr>
            <a:r>
              <a:rPr lang="da-DK" sz="2000" b="1" i="0" dirty="0">
                <a:solidFill>
                  <a:srgbClr val="000000"/>
                </a:solidFill>
                <a:effectLst/>
                <a:latin typeface="Calibri" panose="020F0502020204030204" pitchFamily="34" charset="0"/>
              </a:rPr>
              <a:t>Teoritriangulering:</a:t>
            </a:r>
            <a:r>
              <a:rPr lang="da-DK" sz="2000" b="0" i="0" dirty="0">
                <a:solidFill>
                  <a:srgbClr val="000000"/>
                </a:solidFill>
                <a:effectLst/>
                <a:latin typeface="Calibri" panose="020F0502020204030204" pitchFamily="34" charset="0"/>
              </a:rPr>
              <a:t> Ud fra flere teorier dannes forskellige teoretiske perspektiver eller tilgange til at analysere og fortolke data. </a:t>
            </a:r>
            <a:r>
              <a:rPr lang="da-DK" sz="2000" dirty="0">
                <a:solidFill>
                  <a:srgbClr val="000000"/>
                </a:solidFill>
                <a:latin typeface="Calibri" panose="020F0502020204030204" pitchFamily="34" charset="0"/>
              </a:rPr>
              <a:t>K</a:t>
            </a:r>
            <a:r>
              <a:rPr lang="da-DK" sz="2000" b="0" i="0" dirty="0">
                <a:solidFill>
                  <a:srgbClr val="000000"/>
                </a:solidFill>
                <a:effectLst/>
                <a:latin typeface="Calibri" panose="020F0502020204030204" pitchFamily="34" charset="0"/>
              </a:rPr>
              <a:t>an bidrage til at afklare og udforske forskellige aspekter af forskningsemnet og sikre et mere solidt teoretisk fundament for videre undersøgelser, men kan også stå alene som en analyse (</a:t>
            </a:r>
            <a:r>
              <a:rPr lang="da-DK" sz="2000" b="0" i="0" dirty="0" err="1">
                <a:solidFill>
                  <a:srgbClr val="000000"/>
                </a:solidFill>
                <a:effectLst/>
                <a:latin typeface="Calibri" panose="020F0502020204030204" pitchFamily="34" charset="0"/>
              </a:rPr>
              <a:t>Patton</a:t>
            </a:r>
            <a:r>
              <a:rPr lang="da-DK" sz="2000" b="0" i="0" dirty="0">
                <a:solidFill>
                  <a:srgbClr val="000000"/>
                </a:solidFill>
                <a:effectLst/>
                <a:latin typeface="Calibri" panose="020F0502020204030204" pitchFamily="34" charset="0"/>
              </a:rPr>
              <a:t> 1987). </a:t>
            </a:r>
          </a:p>
          <a:p>
            <a:pPr algn="just" rtl="0" fontAlgn="base">
              <a:lnSpc>
                <a:spcPts val="2025"/>
              </a:lnSpc>
              <a:buFont typeface="Arial" panose="020B0604020202020204" pitchFamily="34" charset="0"/>
              <a:buChar char="•"/>
            </a:pPr>
            <a:r>
              <a:rPr lang="da-DK" sz="2000" b="1" i="0" dirty="0">
                <a:solidFill>
                  <a:srgbClr val="000000"/>
                </a:solidFill>
                <a:effectLst/>
                <a:latin typeface="Calibri" panose="020F0502020204030204" pitchFamily="34" charset="0"/>
              </a:rPr>
              <a:t>Datatriangulering:</a:t>
            </a:r>
            <a:r>
              <a:rPr lang="da-DK" sz="2000" b="0" i="0" dirty="0">
                <a:solidFill>
                  <a:srgbClr val="000000"/>
                </a:solidFill>
                <a:effectLst/>
                <a:latin typeface="Calibri" panose="020F0502020204030204" pitchFamily="34" charset="0"/>
              </a:rPr>
              <a:t> Undersøgeren indsamler data fra forskellige både primære og sekundære kilder; ex. både kilder som interviews, observationer, tidsskriftsartikler eller officielle dokumenter. Ved at kombinere forskellige typer data kan undersøgeren verificere og validere resultaterne på tværs af forskellige kilder, hvilket øger pålideligheden af forskningen (</a:t>
            </a:r>
            <a:r>
              <a:rPr lang="da-DK" sz="2000" b="0" i="0" dirty="0" err="1">
                <a:solidFill>
                  <a:srgbClr val="000000"/>
                </a:solidFill>
                <a:effectLst/>
                <a:latin typeface="Calibri" panose="020F0502020204030204" pitchFamily="34" charset="0"/>
              </a:rPr>
              <a:t>Patton</a:t>
            </a:r>
            <a:r>
              <a:rPr lang="da-DK" sz="2000" b="0" i="0" dirty="0">
                <a:solidFill>
                  <a:srgbClr val="000000"/>
                </a:solidFill>
                <a:effectLst/>
                <a:latin typeface="Calibri" panose="020F0502020204030204" pitchFamily="34" charset="0"/>
              </a:rPr>
              <a:t> 1987). </a:t>
            </a:r>
          </a:p>
          <a:p>
            <a:pPr algn="just" rtl="0" fontAlgn="base">
              <a:lnSpc>
                <a:spcPts val="2025"/>
              </a:lnSpc>
              <a:buFont typeface="Arial" panose="020B0604020202020204" pitchFamily="34" charset="0"/>
              <a:buChar char="•"/>
            </a:pPr>
            <a:r>
              <a:rPr lang="da-DK" sz="2000" b="1" i="0" dirty="0">
                <a:solidFill>
                  <a:srgbClr val="000000"/>
                </a:solidFill>
                <a:effectLst/>
                <a:latin typeface="Calibri" panose="020F0502020204030204" pitchFamily="34" charset="0"/>
              </a:rPr>
              <a:t>Forskertriangulering: </a:t>
            </a:r>
            <a:r>
              <a:rPr lang="da-DK" sz="2000" b="0" i="0" dirty="0">
                <a:solidFill>
                  <a:srgbClr val="000000"/>
                </a:solidFill>
                <a:effectLst/>
                <a:latin typeface="Calibri" panose="020F0502020204030204" pitchFamily="34" charset="0"/>
              </a:rPr>
              <a:t>Flere undersøgere/forskere arbejder parallelt for at undersøge samme emne og efterfølgende diskuteres resultaterne imellem dem og deres forskellige observationer, perspektiver og fortolkninger kombineres til nye forståelser og ny teori (Turner et al. 2015). </a:t>
            </a:r>
          </a:p>
          <a:p>
            <a:pPr algn="just" rtl="0" fontAlgn="base">
              <a:lnSpc>
                <a:spcPts val="2025"/>
              </a:lnSpc>
              <a:buFont typeface="Arial" panose="020B0604020202020204" pitchFamily="34" charset="0"/>
              <a:buChar char="•"/>
            </a:pPr>
            <a:r>
              <a:rPr lang="da-DK" sz="2000" b="1" i="0" dirty="0">
                <a:solidFill>
                  <a:srgbClr val="000000"/>
                </a:solidFill>
                <a:effectLst/>
                <a:latin typeface="Calibri" panose="020F0502020204030204" pitchFamily="34" charset="0"/>
              </a:rPr>
              <a:t>Resultat- eller konklusionstriangulering: </a:t>
            </a:r>
            <a:r>
              <a:rPr lang="da-DK" sz="2000" b="0" i="0" dirty="0">
                <a:solidFill>
                  <a:srgbClr val="000000"/>
                </a:solidFill>
                <a:effectLst/>
                <a:latin typeface="Calibri" panose="020F0502020204030204" pitchFamily="34" charset="0"/>
              </a:rPr>
              <a:t>Resultaterne af forskellige datakilder sammenholdes og analyseres for at øge validiteten af de konklusioner, der drages i studiet (</a:t>
            </a:r>
            <a:r>
              <a:rPr lang="da-DK" sz="2000" b="0" i="0" dirty="0" err="1">
                <a:solidFill>
                  <a:srgbClr val="000000"/>
                </a:solidFill>
                <a:effectLst/>
                <a:latin typeface="Calibri" panose="020F0502020204030204" pitchFamily="34" charset="0"/>
              </a:rPr>
              <a:t>Denzin</a:t>
            </a:r>
            <a:r>
              <a:rPr lang="da-DK" sz="2000" b="0" i="0" dirty="0">
                <a:solidFill>
                  <a:srgbClr val="000000"/>
                </a:solidFill>
                <a:effectLst/>
                <a:latin typeface="Calibri" panose="020F0502020204030204" pitchFamily="34" charset="0"/>
              </a:rPr>
              <a:t> 1978). </a:t>
            </a:r>
          </a:p>
          <a:p>
            <a:pPr algn="just" rtl="0" fontAlgn="base">
              <a:lnSpc>
                <a:spcPts val="2025"/>
              </a:lnSpc>
              <a:buFont typeface="Arial" panose="020B0604020202020204" pitchFamily="34" charset="0"/>
              <a:buChar char="•"/>
            </a:pPr>
            <a:r>
              <a:rPr lang="da-DK" sz="2000" b="1" i="0" dirty="0">
                <a:solidFill>
                  <a:srgbClr val="000000"/>
                </a:solidFill>
                <a:effectLst/>
                <a:latin typeface="Calibri" panose="020F0502020204030204" pitchFamily="34" charset="0"/>
              </a:rPr>
              <a:t>Tidstriangulering: </a:t>
            </a:r>
            <a:r>
              <a:rPr lang="da-DK" sz="2000" b="0" i="0" dirty="0">
                <a:solidFill>
                  <a:srgbClr val="000000"/>
                </a:solidFill>
                <a:effectLst/>
                <a:latin typeface="Calibri" panose="020F0502020204030204" pitchFamily="34" charset="0"/>
              </a:rPr>
              <a:t>(Også kaldet </a:t>
            </a:r>
            <a:r>
              <a:rPr lang="da-DK" sz="2000" b="0" i="0" dirty="0" err="1">
                <a:solidFill>
                  <a:srgbClr val="000000"/>
                </a:solidFill>
                <a:effectLst/>
                <a:latin typeface="Calibri" panose="020F0502020204030204" pitchFamily="34" charset="0"/>
              </a:rPr>
              <a:t>longitudinelle</a:t>
            </a:r>
            <a:r>
              <a:rPr lang="da-DK" sz="2000" b="0" i="0" dirty="0">
                <a:solidFill>
                  <a:srgbClr val="000000"/>
                </a:solidFill>
                <a:effectLst/>
                <a:latin typeface="Calibri" panose="020F0502020204030204" pitchFamily="34" charset="0"/>
              </a:rPr>
              <a:t> studier) Der indsamles data på forskellige tidspunkter for at fange ændringer og udvikling over en periode. Ved at undersøge, hvordan fænomener udvikler sig over tid, kan forskere opnå indsigter og identificere supplerende tendenser eller mønstre, i højere grad end hvis undersøgelsen kun foretages én gang eller i samme tidsrum (Turner et al. 2015).  </a:t>
            </a:r>
          </a:p>
          <a:p>
            <a:pPr marL="0" indent="0">
              <a:buNone/>
            </a:pPr>
            <a:endParaRPr lang="da-DK" dirty="0"/>
          </a:p>
        </p:txBody>
      </p:sp>
      <p:sp>
        <p:nvSpPr>
          <p:cNvPr id="6" name="Tekstfelt 5">
            <a:extLst>
              <a:ext uri="{FF2B5EF4-FFF2-40B4-BE49-F238E27FC236}">
                <a16:creationId xmlns:a16="http://schemas.microsoft.com/office/drawing/2014/main" id="{93F19F57-ADDE-1207-2E14-9D6F1BD009AE}"/>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41433751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276C97-D487-5FBD-8DA4-C74A535F14BE}"/>
              </a:ext>
            </a:extLst>
          </p:cNvPr>
          <p:cNvSpPr>
            <a:spLocks noGrp="1"/>
          </p:cNvSpPr>
          <p:nvPr>
            <p:ph type="title"/>
          </p:nvPr>
        </p:nvSpPr>
        <p:spPr>
          <a:xfrm>
            <a:off x="0" y="1"/>
            <a:ext cx="12192000" cy="1208313"/>
          </a:xfrm>
          <a:solidFill>
            <a:schemeClr val="tx2">
              <a:lumMod val="40000"/>
              <a:lumOff val="60000"/>
            </a:schemeClr>
          </a:solidFill>
        </p:spPr>
        <p:txBody>
          <a:bodyPr/>
          <a:lstStyle/>
          <a:p>
            <a:r>
              <a:rPr lang="da-DK" dirty="0">
                <a:solidFill>
                  <a:srgbClr val="002060"/>
                </a:solidFill>
              </a:rPr>
              <a:t>  Databehandling</a:t>
            </a:r>
          </a:p>
        </p:txBody>
      </p:sp>
      <p:sp>
        <p:nvSpPr>
          <p:cNvPr id="3" name="Pladsholder til indhold 2">
            <a:extLst>
              <a:ext uri="{FF2B5EF4-FFF2-40B4-BE49-F238E27FC236}">
                <a16:creationId xmlns:a16="http://schemas.microsoft.com/office/drawing/2014/main" id="{98A6DE77-D8E2-6F4D-6364-10D84AAB30E3}"/>
              </a:ext>
            </a:extLst>
          </p:cNvPr>
          <p:cNvSpPr>
            <a:spLocks noGrp="1"/>
          </p:cNvSpPr>
          <p:nvPr>
            <p:ph idx="1"/>
          </p:nvPr>
        </p:nvSpPr>
        <p:spPr>
          <a:xfrm>
            <a:off x="261257" y="1524000"/>
            <a:ext cx="11930743" cy="5091111"/>
          </a:xfrm>
        </p:spPr>
        <p:txBody>
          <a:bodyPr>
            <a:normAutofit lnSpcReduction="10000"/>
          </a:bodyPr>
          <a:lstStyle/>
          <a:p>
            <a:pPr lvl="0"/>
            <a:r>
              <a:rPr lang="da-DK" b="1" dirty="0"/>
              <a:t>Transskription</a:t>
            </a:r>
            <a:r>
              <a:rPr lang="da-DK" dirty="0"/>
              <a:t> Omsætning af lyd, video eller feltnoter til tekst som grundlag for analyse</a:t>
            </a:r>
          </a:p>
          <a:p>
            <a:pPr lvl="0"/>
            <a:r>
              <a:rPr lang="da-DK" b="1" dirty="0"/>
              <a:t>Kodning</a:t>
            </a:r>
            <a:r>
              <a:rPr lang="da-DK" dirty="0"/>
              <a:t> Systematisk markering af meningsfulde tekstdele for at identificere temaer og mønstre</a:t>
            </a:r>
          </a:p>
          <a:p>
            <a:pPr lvl="0"/>
            <a:r>
              <a:rPr lang="da-DK" b="1" dirty="0"/>
              <a:t>Kodetræ</a:t>
            </a:r>
            <a:r>
              <a:rPr lang="da-DK" dirty="0"/>
              <a:t> Visuel struktur over koder og underkoder, der viser relationer og analytisk logik</a:t>
            </a:r>
          </a:p>
          <a:p>
            <a:pPr lvl="0"/>
            <a:r>
              <a:rPr lang="da-DK" b="1" dirty="0"/>
              <a:t>Kodehierarki</a:t>
            </a:r>
            <a:r>
              <a:rPr lang="da-DK" dirty="0"/>
              <a:t> Organisering af koder i niveauer fra brede kategorier til detaljerede underkoder</a:t>
            </a:r>
          </a:p>
          <a:p>
            <a:pPr lvl="0"/>
            <a:r>
              <a:rPr lang="da-DK" b="1" dirty="0"/>
              <a:t>Kodeprocesser</a:t>
            </a:r>
            <a:r>
              <a:rPr lang="da-DK" dirty="0"/>
              <a:t> De iterative skridt i kodningen: åbning, sortering, justering, sammenkobling og fortolkning</a:t>
            </a:r>
          </a:p>
          <a:p>
            <a:pPr lvl="0"/>
            <a:r>
              <a:rPr lang="da-DK" b="1" dirty="0"/>
              <a:t>Kodemønstre</a:t>
            </a:r>
            <a:r>
              <a:rPr lang="da-DK" dirty="0"/>
              <a:t> Gentagelser, variationer og sammenhænge i data, som peger mod centrale indsigter</a:t>
            </a:r>
          </a:p>
          <a:p>
            <a:pPr marL="0" indent="0">
              <a:buNone/>
            </a:pPr>
            <a:endParaRPr lang="da-DK" dirty="0"/>
          </a:p>
        </p:txBody>
      </p:sp>
      <p:sp>
        <p:nvSpPr>
          <p:cNvPr id="5" name="Tekstfelt 4">
            <a:extLst>
              <a:ext uri="{FF2B5EF4-FFF2-40B4-BE49-F238E27FC236}">
                <a16:creationId xmlns:a16="http://schemas.microsoft.com/office/drawing/2014/main" id="{FE7C58A7-7C75-A8C8-5A41-A82166F3CB31}"/>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5992623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27A38A-CE23-BDAB-D482-6AD53D74002B}"/>
              </a:ext>
            </a:extLst>
          </p:cNvPr>
          <p:cNvSpPr>
            <a:spLocks noGrp="1"/>
          </p:cNvSpPr>
          <p:nvPr>
            <p:ph type="title"/>
          </p:nvPr>
        </p:nvSpPr>
        <p:spPr>
          <a:xfrm>
            <a:off x="0" y="1"/>
            <a:ext cx="4766310" cy="1690688"/>
          </a:xfrm>
          <a:solidFill>
            <a:schemeClr val="accent6">
              <a:lumMod val="40000"/>
              <a:lumOff val="60000"/>
            </a:schemeClr>
          </a:solidFill>
        </p:spPr>
        <p:txBody>
          <a:bodyPr/>
          <a:lstStyle/>
          <a:p>
            <a:r>
              <a:rPr lang="da-DK" dirty="0"/>
              <a:t> </a:t>
            </a:r>
            <a:r>
              <a:rPr lang="da-DK" dirty="0">
                <a:latin typeface="+mn-lt"/>
              </a:rPr>
              <a:t>Analyse i </a:t>
            </a:r>
            <a:br>
              <a:rPr lang="da-DK" dirty="0">
                <a:latin typeface="+mn-lt"/>
              </a:rPr>
            </a:br>
            <a:r>
              <a:rPr lang="da-DK" dirty="0">
                <a:latin typeface="+mn-lt"/>
              </a:rPr>
              <a:t> </a:t>
            </a:r>
            <a:r>
              <a:rPr lang="da-DK" dirty="0" err="1">
                <a:latin typeface="+mn-lt"/>
              </a:rPr>
              <a:t>Legoperspektiv</a:t>
            </a:r>
            <a:endParaRPr lang="da-DK" dirty="0">
              <a:latin typeface="+mn-lt"/>
            </a:endParaRPr>
          </a:p>
        </p:txBody>
      </p:sp>
      <p:sp>
        <p:nvSpPr>
          <p:cNvPr id="6" name="Titel 1">
            <a:extLst>
              <a:ext uri="{FF2B5EF4-FFF2-40B4-BE49-F238E27FC236}">
                <a16:creationId xmlns:a16="http://schemas.microsoft.com/office/drawing/2014/main" id="{81D0C35A-65DC-A7F0-D3FB-DE267CFC6E81}"/>
              </a:ext>
            </a:extLst>
          </p:cNvPr>
          <p:cNvSpPr txBox="1">
            <a:spLocks/>
          </p:cNvSpPr>
          <p:nvPr/>
        </p:nvSpPr>
        <p:spPr>
          <a:xfrm>
            <a:off x="-1" y="0"/>
            <a:ext cx="5009175" cy="1690688"/>
          </a:xfrm>
          <a:prstGeom prst="rect">
            <a:avLst/>
          </a:prstGeom>
          <a:solidFill>
            <a:schemeClr val="tx2">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a-DK" sz="3200" dirty="0">
                <a:latin typeface="+mn-lt"/>
              </a:rPr>
              <a:t>   </a:t>
            </a:r>
            <a:r>
              <a:rPr lang="da-DK" sz="3600" dirty="0">
                <a:solidFill>
                  <a:srgbClr val="002060"/>
                </a:solidFill>
                <a:latin typeface="+mn-lt"/>
              </a:rPr>
              <a:t>Kodningsproces leder fra data til analyse </a:t>
            </a:r>
          </a:p>
          <a:p>
            <a:pPr algn="ctr"/>
            <a:r>
              <a:rPr lang="da-DK" sz="3600" dirty="0">
                <a:solidFill>
                  <a:srgbClr val="002060"/>
                </a:solidFill>
                <a:latin typeface="+mn-lt"/>
              </a:rPr>
              <a:t>her i </a:t>
            </a:r>
            <a:r>
              <a:rPr lang="da-DK" sz="3600" dirty="0" err="1">
                <a:solidFill>
                  <a:srgbClr val="002060"/>
                </a:solidFill>
                <a:latin typeface="+mn-lt"/>
              </a:rPr>
              <a:t>legoperspektiv</a:t>
            </a:r>
            <a:endParaRPr lang="da-DK" sz="3600" dirty="0">
              <a:solidFill>
                <a:srgbClr val="002060"/>
              </a:solidFill>
              <a:latin typeface="+mn-lt"/>
            </a:endParaRPr>
          </a:p>
        </p:txBody>
      </p:sp>
      <p:pic>
        <p:nvPicPr>
          <p:cNvPr id="7" name="Billede 6" descr="LEGO data til indsigt med problematisering i seks lodrette trin">
            <a:extLst>
              <a:ext uri="{FF2B5EF4-FFF2-40B4-BE49-F238E27FC236}">
                <a16:creationId xmlns:a16="http://schemas.microsoft.com/office/drawing/2014/main" id="{6276E0F9-6938-3316-74EF-A834A040A283}"/>
              </a:ext>
            </a:extLst>
          </p:cNvPr>
          <p:cNvPicPr>
            <a:picLocks noChangeAspect="1"/>
          </p:cNvPicPr>
          <p:nvPr/>
        </p:nvPicPr>
        <p:blipFill>
          <a:blip r:embed="rId2"/>
          <a:stretch>
            <a:fillRect/>
          </a:stretch>
        </p:blipFill>
        <p:spPr>
          <a:xfrm>
            <a:off x="5353772" y="0"/>
            <a:ext cx="4590328" cy="6885491"/>
          </a:xfrm>
          <a:prstGeom prst="rect">
            <a:avLst/>
          </a:prstGeom>
        </p:spPr>
      </p:pic>
      <p:sp>
        <p:nvSpPr>
          <p:cNvPr id="9" name="Tekstfelt 8">
            <a:extLst>
              <a:ext uri="{FF2B5EF4-FFF2-40B4-BE49-F238E27FC236}">
                <a16:creationId xmlns:a16="http://schemas.microsoft.com/office/drawing/2014/main" id="{24882FE9-E2BF-CE97-2F0F-18C50D63F967}"/>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893564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0E633-1C55-9773-C687-B49B1AC4F95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717A1BB-CEDD-ED02-59E8-6C297518B268}"/>
              </a:ext>
            </a:extLst>
          </p:cNvPr>
          <p:cNvSpPr>
            <a:spLocks noGrp="1"/>
          </p:cNvSpPr>
          <p:nvPr>
            <p:ph type="title"/>
          </p:nvPr>
        </p:nvSpPr>
        <p:spPr>
          <a:xfrm>
            <a:off x="0" y="1"/>
            <a:ext cx="12192000" cy="1208313"/>
          </a:xfrm>
          <a:solidFill>
            <a:schemeClr val="tx2">
              <a:lumMod val="40000"/>
              <a:lumOff val="60000"/>
            </a:schemeClr>
          </a:solidFill>
        </p:spPr>
        <p:txBody>
          <a:bodyPr/>
          <a:lstStyle/>
          <a:p>
            <a:r>
              <a:rPr lang="da-DK" dirty="0">
                <a:solidFill>
                  <a:srgbClr val="002060"/>
                </a:solidFill>
              </a:rPr>
              <a:t>  At </a:t>
            </a:r>
            <a:r>
              <a:rPr lang="da-DK" dirty="0" err="1">
                <a:solidFill>
                  <a:srgbClr val="002060"/>
                </a:solidFill>
              </a:rPr>
              <a:t>transkribere</a:t>
            </a:r>
            <a:endParaRPr lang="da-DK" dirty="0">
              <a:solidFill>
                <a:srgbClr val="002060"/>
              </a:solidFill>
            </a:endParaRPr>
          </a:p>
        </p:txBody>
      </p:sp>
      <p:sp>
        <p:nvSpPr>
          <p:cNvPr id="3" name="Pladsholder til indhold 2">
            <a:extLst>
              <a:ext uri="{FF2B5EF4-FFF2-40B4-BE49-F238E27FC236}">
                <a16:creationId xmlns:a16="http://schemas.microsoft.com/office/drawing/2014/main" id="{C3C01316-D9B5-12B6-99D8-5E25F067F4E4}"/>
              </a:ext>
            </a:extLst>
          </p:cNvPr>
          <p:cNvSpPr>
            <a:spLocks noGrp="1"/>
          </p:cNvSpPr>
          <p:nvPr>
            <p:ph idx="1"/>
          </p:nvPr>
        </p:nvSpPr>
        <p:spPr>
          <a:xfrm>
            <a:off x="261257" y="1524000"/>
            <a:ext cx="11930743" cy="5091111"/>
          </a:xfrm>
        </p:spPr>
        <p:txBody>
          <a:bodyPr>
            <a:normAutofit/>
          </a:bodyPr>
          <a:lstStyle/>
          <a:p>
            <a:pPr lvl="0"/>
            <a:r>
              <a:rPr lang="da-DK" dirty="0"/>
              <a:t>Omsætter lyd, video eller feltnoter til tekst, så materialet kan analyseres systematisk</a:t>
            </a:r>
          </a:p>
          <a:p>
            <a:pPr lvl="0"/>
            <a:r>
              <a:rPr lang="da-DK" dirty="0"/>
              <a:t>Gør det muligt at genbesøge data flere gange og opdage detaljer, der ikke blev bemærket i situationen</a:t>
            </a:r>
          </a:p>
          <a:p>
            <a:pPr lvl="0"/>
            <a:r>
              <a:rPr lang="da-DK" dirty="0"/>
              <a:t>Sikrer præcision og transparens i analysen, fordi citater og formuleringer kan spores direkte til kilden</a:t>
            </a:r>
          </a:p>
          <a:p>
            <a:pPr lvl="0"/>
            <a:r>
              <a:rPr lang="da-DK" dirty="0"/>
              <a:t>Kræver opmærksomhed på tone, pauser, betoning og kontekst, som kan være analytisk betydningsfulde</a:t>
            </a:r>
          </a:p>
          <a:p>
            <a:pPr lvl="0"/>
            <a:r>
              <a:rPr lang="da-DK" dirty="0"/>
              <a:t>Er første skridt i databehandling og danner grundlag for kodning, kategorisering og fortolkning</a:t>
            </a:r>
          </a:p>
          <a:p>
            <a:pPr marL="0" indent="0">
              <a:buNone/>
            </a:pPr>
            <a:endParaRPr lang="da-DK" dirty="0"/>
          </a:p>
        </p:txBody>
      </p:sp>
      <p:sp>
        <p:nvSpPr>
          <p:cNvPr id="5" name="Tekstfelt 4">
            <a:extLst>
              <a:ext uri="{FF2B5EF4-FFF2-40B4-BE49-F238E27FC236}">
                <a16:creationId xmlns:a16="http://schemas.microsoft.com/office/drawing/2014/main" id="{4F49FA62-56DF-C2F4-B1F7-E954FE30E7F2}"/>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9738507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F1E788-6869-49BE-A574-99F6BA1D7EBB}"/>
              </a:ext>
            </a:extLst>
          </p:cNvPr>
          <p:cNvSpPr>
            <a:spLocks noGrp="1"/>
          </p:cNvSpPr>
          <p:nvPr>
            <p:ph type="title"/>
          </p:nvPr>
        </p:nvSpPr>
        <p:spPr>
          <a:xfrm>
            <a:off x="0" y="1"/>
            <a:ext cx="12192000" cy="1243172"/>
          </a:xfrm>
          <a:solidFill>
            <a:schemeClr val="tx2">
              <a:lumMod val="40000"/>
              <a:lumOff val="60000"/>
            </a:schemeClr>
          </a:solidFill>
        </p:spPr>
        <p:txBody>
          <a:bodyPr/>
          <a:lstStyle/>
          <a:p>
            <a:r>
              <a:rPr lang="da-DK" dirty="0">
                <a:solidFill>
                  <a:srgbClr val="002060"/>
                </a:solidFill>
              </a:rPr>
              <a:t>   </a:t>
            </a:r>
            <a:r>
              <a:rPr lang="da-DK" sz="4000" dirty="0">
                <a:solidFill>
                  <a:srgbClr val="002060"/>
                </a:solidFill>
                <a:latin typeface="+mn-lt"/>
              </a:rPr>
              <a:t>Kodning: </a:t>
            </a:r>
            <a:r>
              <a:rPr lang="da-DK" sz="3200" dirty="0">
                <a:solidFill>
                  <a:srgbClr val="002060"/>
                </a:solidFill>
                <a:latin typeface="+mn-lt"/>
              </a:rPr>
              <a:t>At gøre kvalitative udsagn analysérbare ved at  					systematisere store mængder tekst</a:t>
            </a:r>
          </a:p>
        </p:txBody>
      </p:sp>
      <p:sp>
        <p:nvSpPr>
          <p:cNvPr id="3" name="Pladsholder til indhold 2">
            <a:extLst>
              <a:ext uri="{FF2B5EF4-FFF2-40B4-BE49-F238E27FC236}">
                <a16:creationId xmlns:a16="http://schemas.microsoft.com/office/drawing/2014/main" id="{345C4C04-6D63-4C39-8213-0BCDE2EA873D}"/>
              </a:ext>
            </a:extLst>
          </p:cNvPr>
          <p:cNvSpPr>
            <a:spLocks noGrp="1"/>
          </p:cNvSpPr>
          <p:nvPr>
            <p:ph idx="1"/>
          </p:nvPr>
        </p:nvSpPr>
        <p:spPr>
          <a:xfrm>
            <a:off x="472611" y="1613043"/>
            <a:ext cx="10871663" cy="4879832"/>
          </a:xfrm>
        </p:spPr>
        <p:txBody>
          <a:bodyPr>
            <a:normAutofit fontScale="85000" lnSpcReduction="20000"/>
          </a:bodyPr>
          <a:lstStyle/>
          <a:p>
            <a:pPr marL="0" indent="0">
              <a:buNone/>
            </a:pPr>
            <a:r>
              <a:rPr lang="da-DK" dirty="0"/>
              <a:t>”To </a:t>
            </a:r>
            <a:r>
              <a:rPr lang="da-DK" dirty="0" err="1"/>
              <a:t>fracture</a:t>
            </a:r>
            <a:r>
              <a:rPr lang="da-DK" dirty="0"/>
              <a:t> data (Strauss (1987 s.29) and to </a:t>
            </a:r>
            <a:r>
              <a:rPr lang="da-DK" dirty="0" err="1"/>
              <a:t>rearrange</a:t>
            </a:r>
            <a:r>
              <a:rPr lang="da-DK" dirty="0"/>
              <a:t> it </a:t>
            </a:r>
            <a:r>
              <a:rPr lang="da-DK" dirty="0" err="1"/>
              <a:t>into</a:t>
            </a:r>
            <a:r>
              <a:rPr lang="da-DK" dirty="0"/>
              <a:t> </a:t>
            </a:r>
            <a:r>
              <a:rPr lang="da-DK" dirty="0" err="1"/>
              <a:t>catagories</a:t>
            </a:r>
            <a:r>
              <a:rPr lang="da-DK" dirty="0"/>
              <a:t> </a:t>
            </a:r>
            <a:r>
              <a:rPr lang="da-DK" dirty="0" err="1"/>
              <a:t>that</a:t>
            </a:r>
            <a:r>
              <a:rPr lang="da-DK" dirty="0"/>
              <a:t> </a:t>
            </a:r>
            <a:r>
              <a:rPr lang="da-DK" dirty="0" err="1"/>
              <a:t>facilitate</a:t>
            </a:r>
            <a:r>
              <a:rPr lang="da-DK" dirty="0"/>
              <a:t> </a:t>
            </a:r>
            <a:r>
              <a:rPr lang="da-DK" dirty="0" err="1"/>
              <a:t>comparison</a:t>
            </a:r>
            <a:r>
              <a:rPr lang="da-DK" dirty="0"/>
              <a:t> </a:t>
            </a:r>
            <a:r>
              <a:rPr lang="da-DK" dirty="0" err="1"/>
              <a:t>within</a:t>
            </a:r>
            <a:r>
              <a:rPr lang="da-DK" dirty="0"/>
              <a:t> and </a:t>
            </a:r>
            <a:r>
              <a:rPr lang="da-DK" dirty="0" err="1"/>
              <a:t>between</a:t>
            </a:r>
            <a:r>
              <a:rPr lang="da-DK" dirty="0"/>
              <a:t> </a:t>
            </a:r>
            <a:r>
              <a:rPr lang="da-DK" dirty="0" err="1"/>
              <a:t>these</a:t>
            </a:r>
            <a:r>
              <a:rPr lang="da-DK" dirty="0"/>
              <a:t> </a:t>
            </a:r>
            <a:r>
              <a:rPr lang="da-DK" dirty="0" err="1"/>
              <a:t>catagories</a:t>
            </a:r>
            <a:r>
              <a:rPr lang="da-DK" dirty="0"/>
              <a:t> and </a:t>
            </a:r>
            <a:r>
              <a:rPr lang="da-DK" dirty="0" err="1"/>
              <a:t>that</a:t>
            </a:r>
            <a:r>
              <a:rPr lang="da-DK" dirty="0"/>
              <a:t> </a:t>
            </a:r>
            <a:r>
              <a:rPr lang="da-DK" dirty="0" err="1"/>
              <a:t>aid</a:t>
            </a:r>
            <a:r>
              <a:rPr lang="da-DK" dirty="0"/>
              <a:t> in the </a:t>
            </a:r>
            <a:r>
              <a:rPr lang="da-DK" dirty="0" err="1"/>
              <a:t>development</a:t>
            </a:r>
            <a:r>
              <a:rPr lang="da-DK" dirty="0"/>
              <a:t> of </a:t>
            </a:r>
            <a:r>
              <a:rPr lang="da-DK" dirty="0" err="1"/>
              <a:t>theoretical</a:t>
            </a:r>
            <a:r>
              <a:rPr lang="da-DK" dirty="0"/>
              <a:t> </a:t>
            </a:r>
            <a:r>
              <a:rPr lang="da-DK" dirty="0" err="1"/>
              <a:t>concepts</a:t>
            </a:r>
            <a:r>
              <a:rPr lang="da-DK" dirty="0"/>
              <a:t>” (Maxwell 1996 s. 79-80).</a:t>
            </a:r>
          </a:p>
          <a:p>
            <a:pPr marL="0" indent="0">
              <a:buNone/>
            </a:pPr>
            <a:endParaRPr lang="da-DK" dirty="0"/>
          </a:p>
          <a:p>
            <a:pPr marL="0" indent="0">
              <a:buNone/>
            </a:pPr>
            <a:r>
              <a:rPr lang="en-US" dirty="0"/>
              <a:t>“Coding is not just labeling, it is linking: It leads you from the data to the idea, and from the idea to all the data pertaining to that idea” (Richards &amp; Morse, 2007 s. 137).</a:t>
            </a:r>
            <a:endParaRPr lang="da-DK" dirty="0"/>
          </a:p>
          <a:p>
            <a:pPr marL="0" indent="0">
              <a:buNone/>
            </a:pPr>
            <a:endParaRPr lang="da-DK" dirty="0"/>
          </a:p>
          <a:p>
            <a:pPr marL="0" indent="0">
              <a:buNone/>
            </a:pPr>
            <a:r>
              <a:rPr lang="da-DK" dirty="0"/>
              <a:t>Målet med kodning er, at lave orden i alle informationerne i den kvalitative data, man har indhentet; dvs. at udvælge nøgleord og at lade dem tale og således udlade egen forforståelse af data.</a:t>
            </a:r>
          </a:p>
          <a:p>
            <a:pPr marL="0" indent="0">
              <a:buNone/>
            </a:pPr>
            <a:endParaRPr lang="da-DK" dirty="0"/>
          </a:p>
          <a:p>
            <a:pPr marL="0" indent="0">
              <a:buNone/>
            </a:pPr>
            <a:r>
              <a:rPr lang="da-DK" dirty="0"/>
              <a:t>Kodning er en heuristisk metode (Miles &amp; Huberman (1994 s. 56). Heuristisk betyder, ”at udforske ting på egen hånd” dvs. at lade læser selv stå for tolkningen. Ved at udvælge nøgleord, kan læser selv dels se gennemsigtigheden i research = troværdighed og dels danne egne slutninger. </a:t>
            </a:r>
          </a:p>
        </p:txBody>
      </p:sp>
      <p:sp>
        <p:nvSpPr>
          <p:cNvPr id="7" name="Tekstfelt 6">
            <a:extLst>
              <a:ext uri="{FF2B5EF4-FFF2-40B4-BE49-F238E27FC236}">
                <a16:creationId xmlns:a16="http://schemas.microsoft.com/office/drawing/2014/main" id="{43EF27AF-C677-C467-9C85-A2AD81B37455}"/>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40729737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descr="Kvalitativ analyseproces med seks blå bokse i akademisk stil: Transkription, First Cycle Kodning, Second Cycle Kodning, Third &amp; Fourth Cycle Kodning, Analyse, Fortolkning &amp; Diskussion. Diagonal progression fra venstre mod højre, sort pil, hvid baggrund.">
            <a:extLst>
              <a:ext uri="{FF2B5EF4-FFF2-40B4-BE49-F238E27FC236}">
                <a16:creationId xmlns:a16="http://schemas.microsoft.com/office/drawing/2014/main" id="{C48A536C-B536-C9F8-4E68-BB778BFEF5C1}"/>
              </a:ext>
            </a:extLst>
          </p:cNvPr>
          <p:cNvPicPr>
            <a:picLocks noChangeAspect="1"/>
          </p:cNvPicPr>
          <p:nvPr/>
        </p:nvPicPr>
        <p:blipFill>
          <a:blip r:embed="rId3"/>
          <a:stretch>
            <a:fillRect/>
          </a:stretch>
        </p:blipFill>
        <p:spPr>
          <a:xfrm>
            <a:off x="1080861" y="1791734"/>
            <a:ext cx="7208426" cy="4805618"/>
          </a:xfrm>
          <a:prstGeom prst="rect">
            <a:avLst/>
          </a:prstGeom>
        </p:spPr>
      </p:pic>
      <p:sp>
        <p:nvSpPr>
          <p:cNvPr id="2" name="AutoShape 4" descr="data:image/jpeg;base64,/9j/4AAQSkZJRgABAQAAAQABAAD/2wCEAAkGBxQPEBQPEBAWDw8UDxAVDxQVFBQUFBQQFBQWGBcVFRcYHCggGBonHBQUITIhJSkrLi4uFx8zODMsNygtLisBCgoKDg0OGhAQGiwkHSQsLCwsLCwsLCwtLCw3LCwsLCwsLCwsLCwsLCwsLCwsLiwsLCwsLywsLC02LCwrNDgsOP/AABEIAPEAoAMBIgACEQEDEQH/xAAcAAEAAgMBAQEAAAAAAAAAAAAAAQUCAwQHBgj/xAA+EAACAgEBBgMEBwUHBQAAAAABAgADEQQFEiExQVEGE2EiMnGBI0JSYrHB8BQzkaHRByRDcoLh8RVEY3Oi/8QAGwEBAAMBAQEBAAAAAAAAAAAAAAECAwUEBgf/xAAoEQACAgEEAgEDBQEAAAAAAAAAAQIDEQQSITEFQVETMmEWInGB0RX/2gAMAwEAAhEDEQA/APSwYz6TGJ5GegnMREgCIiADIkxLIHM+vRThjjiRyzyMx/6gnLj3908vWdZ/X8/6x8pPAOVtpJ64+Bg7QQdSf9J5zqjMASJMgSATGZEgyrBlmMyMyJIMsyCZBMSAZRIkyWCDJiRIBMREARESwEREAREGARAE1afUrYGKHeCtukjlkc8Hr8R8Oc3QwRImUSoMYgTKAYwYzEAyiRJksCIiQBEiTAEREsCJMiDAB/l1+EqNbqDqqXXSsSQVOcMqWr1RbOmeW8Jjta5b106Bg9F14DEH2WUKzAE9iVA+ZEuVGBgcAOQxjA6DHT4SSCm0O0vNC1aavywm6Lt5d0U4/wAPHVsduAHHqJcBxkrkbwAJXPEA5wSOeD+RlPqaC9zvpbBXem6lxZS1b7wyAwBGWUHIx+csNBolpUgZZmObHbG87d2xIYR1SMwZEqSTBkRAJkGIgEiTIEGSwJMjMZkASZGY6QAYgQTLIBjgE9h2z+EqqvEmlYAjUKAeRbKg/NhjvMdBqPPZ7rG8sVMyionG4R9e3vkcR0wes5g/lZ1NCs2lck3V7pyP/NWvUHjleuMjlxnCIycm0hThmqtW3Tsd6+up1L1uOIvpCngwPEjrjPfNjRXqnUBNVS9TDK2ipjYVP1ve3CfXHynadBRcobyq7EIBU7qkEHkQcTp0+nWtQlahEHIAYAksGrQ6NaU3EyeJLFjlmY82Y9SZ0REoyQYice00t3Q9BG+rZKH3bFxjcJ+rz4HuO0gM7InLs7XLem+mRxw6twZHHNWHQidYgERJMxJgExESWBEZjMgCJAnNrdatIBbLMx3URQSztjko/PpAM9brFpQu+ccAAOJLE4VQOpJnE+ns1NZ81f2c5DUlGzYjAc24Y+K+pmnbF262lusUpWLW8ze/wy6FVZuwBOM+sud7r+v95boHzOo051De0qrrqgC6ZIq1NYJxn7S5HDqp4H1stNrLNSQa1aipSPMLruuzDnWoPId269O8nT7urPm7uErtH7NYpwWAGGIPVCeHqADLQ/r9fOWyRjkitAowoCgcgAAPkBykxEqSJq1OpSpS9jitBzLHAEm61UG87BVzjLHAyTjBPTjgSqKi3XMtnEU01tUpHDfsZwXx3G7j/VIS5Bx7W2guoCrp9S1VyksiHeqF4xxQF14nsR27TfoKHtQPVrbs5wy2rSxRhzVgEBBlltPRpfUyWD2SpyeIKkcmB6Ed/jK/YdBsSjV5KWvRX+0DHs25TgzD7QzwPYkS3oq1yTptl3JqBeb0YEYuAqKmwD3ckORvDvj0l1IkM4AJJwAMknkB6yreSyWDKJij7wBHIgEZBH8jymUgARIiATmBIzEAnMr9paV2au2kr5tZfAfO66uMMpxyPAYPxnfA9YBRbSr1IpsssuqwqMTT5f0bKBkq7sd7jjmMdOEyr2Rp/KFj76UlAxre1xUq4zuspOAMcMcp07XqpC+dqWxWg9oM5FffivJj8ZU6XbFO00NlO9Y1RJOmYqodiQEd+pXgfTn1Ev2skcG6/a5UC7DV6cBv2elRi3Ubo97dPu1gHI/iccJe6HUebUlm7u76K2O2QDj+co9o6U06XUaixvM1J09gLcguQcJWOi5OO55mWeq1a6WtEwXfASmtcF3ZQMAD84yvQLCc2u1q0rvNkknCIOLO32VHU/hzmvX67yajYVJb2QqA8WsbgEB5Eknn6TXotI4bzb7PMsxgKoAqrzz3OGf9RMjJJw7M/vJtGpH0wG7ZQ3u11HOCB9cNj3/u8MYnLdpHqtrU2lGA3dLqCN8Mp/7fUD63Qg5BPx52+1NAbCLam8vUV58p8cCOqOOqnt0m2kefUPOp3M+/W3HDA9O4zxB6/KMkHHZor7xuai1BV9daVdS47F2Y4U+gzLZQAMAYAAAA4ACMzC60ICzHAHpknPIAAHJz0Eq2SLbAgLMQqjmScCVG09Yl1bqGyBzTI+lrJx7BB4NkY6ceB5zU+rdvaLBk80HT+yfeXINdoAyG48DjoPXNno9KQWewLvtZvAAZCeyF4E8ScKOMnGCEzo029ujzDlscTjGfUjvNuYkSCREZkZgExGYzAE5NqbRr01TXXOErXmepPYDqfSYbX2rXpazZYcdFUe8zdlE8s25rLNfZv3nCD93UD7Kj17n1lkvk9mk0F2q4rX9+it8WeKbNoWcfYoU/R15/+m7n8JV7J2pZpLRdS264/gw7MOol2mmUclH8BMmoUjBUH5Ca70uDq/pi3Gd6z/B6BXtsbT0LHTqGvzWHqLBcEMCeJ+rwzmWJUaRG1Wo3rrjuh2VSdxScbta8wvEepxPL9nb2kuF+mbcccweKOvVSP1ien6LXV7R0zjlvIyWJ1RiP0QZm18HK1fj7tK/3rj5G0NUuqq/u7h7q7EsFZ9l95GzuFWwVzxAyO03VeIdOVy1y1MPeSz2LFPYoeJPwErtDpTrlR9SoXysoQpK2NcmVZmcHKrkcFGM549Jb6LZ3lk5sa1eG5vhWZO4D4yR8cyOEeLkw2Za9rvcwZKmVVoRhg7oyTYwPEE5AA7CWMia77QilieSscdTgZ4SvZPRscZ4ZxkH4/Lt/xK39rNX0dwLn/BYLk2dgeiuP9+8z0+sbfRXCkWIWQoc4wAeI6j2uff4zujoHDsrZ/kjeY5sKqpIyBgDtnBORxbrLDMxzEAyiYyGbElLIbwSDGZGZEgGWZVeIdv1aGrzLW4kHy0HvO3YCaPFHiSvQV7z+1a2fLrHNj3+Hr+j4/dtG3XagW3tvMeQ4gKB0UHkJeMX2Wpg7LIwXtl9rNo2ap/OuPtH3VHu1p0VfzM0gQBJkZyfpemojTWoR9EiMRGZJsTib9BrrNM/m1HDDmp5OPst+U54I7QY6imF0HCXs9J8Ma6rUI99DEix96xDzqs3VDKR8s/OXU8N0W2bNnao21cVbBdOjqenoexnqA22uoqTUVOw05BDmvBsSzkFbIOBzye4HEDMOD7PzW6H0rZVv0y8v1KV4LuFzyz2HM98DvKk1l9QyWpvHcXhnjWmWxYh9TwPUFRjgZGk8w2/SqC/kVi5d7eXdbPFeGFOQcjqPhLPS6VavcGM4ySSeA5AZPISOjNcmOj0aVD2QN7GGYAAn+nynVmRGZXOSScxMcyGfElJt4RDaXLJZsTSzZkExOhVSo8vs8lljl10bKrAy5H/EzlRRcUOR8/WWiOGGRxnhnW4snTapXR/J5t/aV4Ys3zray1iH96uclAOo+7Pidit9IPh/WfoBgDwIyDzB5Ees8t8Y+FDo7P2vTLnT72bVHE1k9vun+UmMuMHS0clXqIT+GjikzAHPLiDymQlOj9Mi01lExERksTIJiQTGSsmkssoNuH6Qf5BmfR/2aVak6g+UM6YgDU73FCvYd2/R4Tl8O+G7Np3Gw5TTBvas7/dTufwnr2z9BXp6xVUgRF5Afie59Zo54jg/MtbL6mpnNdZZnpNItQwgwDz4kk9sk/wxN0ZgmZGJMgmQDMXeWjByeEQ2l2S7YmrMgyZ0KqVA8dljkyIiJsZlWZt095Q+nUTTEwlFNYZxq7ZQe5F0jgjI4iLEDAqQCCCCDxBB5yr02o3P8vWWitkZHETwzg4M+i02oVseOzzrxL4e/Yzv1DOmJ4dfKJPI/d7H04ylBnrtlYdSrjeUjDA8iD3nlnizYlmzm8yoGzSE8M8TWfsk9u0hLJ9Z43zaqiqrul7OYSZVptlccVI/nD7ZToCf5SdjO7/2NHtz9RFmZa7B8PtrTliU0wPtMOBf7qHqO7CY+FPD1mt+m1ANWm+qucNb+YX8Z6TVWEUKoCqBgADAA6Yh8cHD8j5xWxddPXyY6TTpUgrrUIijCgcBj8/zm7Mxkyh80JET5Pb/AI4q0ty0qPOIYeeV5IOw7n06SyjngrKSSPqneYTVpdStqCytg6MAVI5ETbOjXWodHjnNyf4AiIm2CgiIkAqokRMThgzfpNRuHB938JoiVlHcsF6rZVyzEugeo+U16ihbFKOodGBDKeII7Th0uo3Tg+7+B9JZZninFwZ9HRfG2PHZ4z4z8KNoX30BfTMfYbmUJ+qx/A9Zb+CfBJsxqNWuKuBrrPAt95uw9J6ZdSrjddQ6nmGGR/D+Ezkux4wabF2wqgDA4ADAHLAHICTIjMzLk5kEyGIAJPADn8J5p408amzOn0jEV8RZYOBbuqenr1loxcnwVckjs8beNd3Om0j+1xFto6fdTv8AGecb3U/x58e/rMRBnpjHaYN5Z9P4P8UnRPuWEtpmPtDqh+0v9J61RcHUMhDKRkEciDPz+pn2HgTxG9Fi6Z96yl2woGSUY9QO3ftN6544ZnOJ6pAkSZ6DMRESAVMiMxMDhEyMyIgCdel1W77J938JxxmVlFSWGa03SqluiXuYJlbo9Tj2WPDoe0scTwyg4PB9HRfG6OUTma7bQilnIVQMsScADuTNiIWOFGSeQnm39q1+qquGntXy9MQDWVOVtPXJ9PsmTGDZpKWDh8ZeMjqiadOSmn+seIazH4L+M+NMSZ6VFR4RhnJAkyJ17M2dZqbBVSu+x+QA7segkpZD4Nei0b3uK6lL2NyA/H4T1vwp4WTRLvNh9QR7TdFB+qn9Zv8ADHhuvQpge3cwHmWY4n0XsJeT0QjgylLJGJMGJoUEREAp4zEiYHBJzEiIAiBEATv2feSRWTzOAT0+M4DIErKKkuTei+VUso9D2doBUO7Hmf6ek5/EuwKtfQ1F65B4oR7yP0ZTK7w5tvOKrTxx7DHqOx9Z9NMdu07ldytWUflzxR4dt2deaLh/63HuunQr/TpKifp/xZ4aq2lQabRg86nA9qt+49O46zwhfA+qGrbSOm5u4LWfU8s8ip6/CXi8lmsFNsbY9mssFVK5P1mPuqO5P5dZ7B4f2FXoa9ysZc48x+rH8h6TfsbY9WjrFdS4+031mPdj1/Kd+J6IxwZOWSIkyMy5UREQBEYiAU8iImJwRESIBOZERAEREAkH9es+t8Pbb38VWH2x7p+16fGfIwGwcjgehHSQ1k2pulU8o9QEqvEL1JUbLmCKucN645Sr0filK6WbUHDIvP7XbHrPM/E3iOzX2bzZWsfu6+ijue5MwlLYz7DxWgl5B5X2rv8Aw+802oW1Q6HeUjIM2zzrYG2W0rYOWqb3xzwftD1noVNodQ6neUjII6iemu1TX5KeU8ZPRWY7i+mZSMTKRNTlDEYiBAGJGJJiAUsSYImJwSJEyxGIBjEmMQCIk4iCSImDVnoxHOQajn3j6coLKK+TNlBGCMg888p8ptnZZpO+nGs8vunsfSfUeSftHMWUbwKsxIPMcOUpOG5HZ8P5azx9qcXmL7R8RRS1jBUBZjyAnofh7Zh01W4zlmJyRnKqewmvYGzqqd4qPpCeJPPd6AHtLmWpq28n0PlvOR10VCr7CIjETc4AiIxAEiTIxAKdYMRMTgkREQCJIiIAMgREEgTIREELoGIiQPTN2l/eCWkRNY9HV0v2iIiWPUBBkxBBiZKxEA//2Q=="/>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6" descr="data:image/jpeg;base64,/9j/4AAQSkZJRgABAQAAAQABAAD/2wCEAAkGBxQPEBQPEBAWDw8UDxAVDxQVFBQUFBQQFBQWGBcVFRcYHCggGBonHBQUITIhJSkrLi4uFx8zODMsNygtLisBCgoKDg0OGhAQGiwkHSQsLCwsLCwsLCwtLCw3LCwsLCwsLCwsLCwsLCwsLCwsLiwsLCwsLywsLC02LCwrNDgsOP/AABEIAPEAoAMBIgACEQEDEQH/xAAcAAEAAgMBAQEAAAAAAAAAAAAAAQUCAwQHBgj/xAA+EAACAgEBBgMEBwUHBQAAAAABAgADEQQFEiExQVEGE2EiMnGBI0JSYrHB8BQzkaHRByRDcoLh8RVEY3Oi/8QAGwEBAAMBAQEBAAAAAAAAAAAAAAECAwUEBgf/xAAoEQACAgEEAgEDBQEAAAAAAAAAAQIDEQQSITEFQVETMmEWInGB0RX/2gAMAwEAAhEDEQA/APSwYz6TGJ5GegnMREgCIiADIkxLIHM+vRThjjiRyzyMx/6gnLj3908vWdZ/X8/6x8pPAOVtpJ64+Bg7QQdSf9J5zqjMASJMgSATGZEgyrBlmMyMyJIMsyCZBMSAZRIkyWCDJiRIBMREARESwEREAREGARAE1afUrYGKHeCtukjlkc8Hr8R8Oc3QwRImUSoMYgTKAYwYzEAyiRJksCIiQBEiTAEREsCJMiDAB/l1+EqNbqDqqXXSsSQVOcMqWr1RbOmeW8Jjta5b106Bg9F14DEH2WUKzAE9iVA+ZEuVGBgcAOQxjA6DHT4SSCm0O0vNC1aavywm6Lt5d0U4/wAPHVsduAHHqJcBxkrkbwAJXPEA5wSOeD+RlPqaC9zvpbBXem6lxZS1b7wyAwBGWUHIx+csNBolpUgZZmObHbG87d2xIYR1SMwZEqSTBkRAJkGIgEiTIEGSwJMjMZkASZGY6QAYgQTLIBjgE9h2z+EqqvEmlYAjUKAeRbKg/NhjvMdBqPPZ7rG8sVMyionG4R9e3vkcR0wes5g/lZ1NCs2lck3V7pyP/NWvUHjleuMjlxnCIycm0hThmqtW3Tsd6+up1L1uOIvpCngwPEjrjPfNjRXqnUBNVS9TDK2ipjYVP1ve3CfXHynadBRcobyq7EIBU7qkEHkQcTp0+nWtQlahEHIAYAksGrQ6NaU3EyeJLFjlmY82Y9SZ0REoyQYice00t3Q9BG+rZKH3bFxjcJ+rz4HuO0gM7InLs7XLem+mRxw6twZHHNWHQidYgERJMxJgExESWBEZjMgCJAnNrdatIBbLMx3URQSztjko/PpAM9brFpQu+ccAAOJLE4VQOpJnE+ns1NZ81f2c5DUlGzYjAc24Y+K+pmnbF262lusUpWLW8ze/wy6FVZuwBOM+sud7r+v95boHzOo051De0qrrqgC6ZIq1NYJxn7S5HDqp4H1stNrLNSQa1aipSPMLruuzDnWoPId269O8nT7urPm7uErtH7NYpwWAGGIPVCeHqADLQ/r9fOWyRjkitAowoCgcgAAPkBykxEqSJq1OpSpS9jitBzLHAEm61UG87BVzjLHAyTjBPTjgSqKi3XMtnEU01tUpHDfsZwXx3G7j/VIS5Bx7W2guoCrp9S1VyksiHeqF4xxQF14nsR27TfoKHtQPVrbs5wy2rSxRhzVgEBBlltPRpfUyWD2SpyeIKkcmB6Ed/jK/YdBsSjV5KWvRX+0DHs25TgzD7QzwPYkS3oq1yTptl3JqBeb0YEYuAqKmwD3ckORvDvj0l1IkM4AJJwAMknkB6yreSyWDKJij7wBHIgEZBH8jymUgARIiATmBIzEAnMr9paV2au2kr5tZfAfO66uMMpxyPAYPxnfA9YBRbSr1IpsssuqwqMTT5f0bKBkq7sd7jjmMdOEyr2Rp/KFj76UlAxre1xUq4zuspOAMcMcp07XqpC+dqWxWg9oM5FffivJj8ZU6XbFO00NlO9Y1RJOmYqodiQEd+pXgfTn1Ev2skcG6/a5UC7DV6cBv2elRi3Ubo97dPu1gHI/iccJe6HUebUlm7u76K2O2QDj+co9o6U06XUaixvM1J09gLcguQcJWOi5OO55mWeq1a6WtEwXfASmtcF3ZQMAD84yvQLCc2u1q0rvNkknCIOLO32VHU/hzmvX67yajYVJb2QqA8WsbgEB5Eknn6TXotI4bzb7PMsxgKoAqrzz3OGf9RMjJJw7M/vJtGpH0wG7ZQ3u11HOCB9cNj3/u8MYnLdpHqtrU2lGA3dLqCN8Mp/7fUD63Qg5BPx52+1NAbCLam8vUV58p8cCOqOOqnt0m2kefUPOp3M+/W3HDA9O4zxB6/KMkHHZor7xuai1BV9daVdS47F2Y4U+gzLZQAMAYAAAA4ACMzC60ICzHAHpknPIAAHJz0Eq2SLbAgLMQqjmScCVG09Yl1bqGyBzTI+lrJx7BB4NkY6ceB5zU+rdvaLBk80HT+yfeXINdoAyG48DjoPXNno9KQWewLvtZvAAZCeyF4E8ScKOMnGCEzo029ujzDlscTjGfUjvNuYkSCREZkZgExGYzAE5NqbRr01TXXOErXmepPYDqfSYbX2rXpazZYcdFUe8zdlE8s25rLNfZv3nCD93UD7Kj17n1lkvk9mk0F2q4rX9+it8WeKbNoWcfYoU/R15/+m7n8JV7J2pZpLRdS264/gw7MOol2mmUclH8BMmoUjBUH5Ca70uDq/pi3Gd6z/B6BXtsbT0LHTqGvzWHqLBcEMCeJ+rwzmWJUaRG1Wo3rrjuh2VSdxScbta8wvEepxPL9nb2kuF+mbcccweKOvVSP1ien6LXV7R0zjlvIyWJ1RiP0QZm18HK1fj7tK/3rj5G0NUuqq/u7h7q7EsFZ9l95GzuFWwVzxAyO03VeIdOVy1y1MPeSz2LFPYoeJPwErtDpTrlR9SoXysoQpK2NcmVZmcHKrkcFGM549Jb6LZ3lk5sa1eG5vhWZO4D4yR8cyOEeLkw2Za9rvcwZKmVVoRhg7oyTYwPEE5AA7CWMia77QilieSscdTgZ4SvZPRscZ4ZxkH4/Lt/xK39rNX0dwLn/BYLk2dgeiuP9+8z0+sbfRXCkWIWQoc4wAeI6j2uff4zujoHDsrZ/kjeY5sKqpIyBgDtnBORxbrLDMxzEAyiYyGbElLIbwSDGZGZEgGWZVeIdv1aGrzLW4kHy0HvO3YCaPFHiSvQV7z+1a2fLrHNj3+Hr+j4/dtG3XagW3tvMeQ4gKB0UHkJeMX2Wpg7LIwXtl9rNo2ap/OuPtH3VHu1p0VfzM0gQBJkZyfpemojTWoR9EiMRGZJsTib9BrrNM/m1HDDmp5OPst+U54I7QY6imF0HCXs9J8Ma6rUI99DEix96xDzqs3VDKR8s/OXU8N0W2bNnao21cVbBdOjqenoexnqA22uoqTUVOw05BDmvBsSzkFbIOBzye4HEDMOD7PzW6H0rZVv0y8v1KV4LuFzyz2HM98DvKk1l9QyWpvHcXhnjWmWxYh9TwPUFRjgZGk8w2/SqC/kVi5d7eXdbPFeGFOQcjqPhLPS6VavcGM4ySSeA5AZPISOjNcmOj0aVD2QN7GGYAAn+nynVmRGZXOSScxMcyGfElJt4RDaXLJZsTSzZkExOhVSo8vs8lljl10bKrAy5H/EzlRRcUOR8/WWiOGGRxnhnW4snTapXR/J5t/aV4Ys3zray1iH96uclAOo+7Pidit9IPh/WfoBgDwIyDzB5Ees8t8Y+FDo7P2vTLnT72bVHE1k9vun+UmMuMHS0clXqIT+GjikzAHPLiDymQlOj9Mi01lExERksTIJiQTGSsmkssoNuH6Qf5BmfR/2aVak6g+UM6YgDU73FCvYd2/R4Tl8O+G7Np3Gw5TTBvas7/dTufwnr2z9BXp6xVUgRF5Afie59Zo54jg/MtbL6mpnNdZZnpNItQwgwDz4kk9sk/wxN0ZgmZGJMgmQDMXeWjByeEQ2l2S7YmrMgyZ0KqVA8dljkyIiJsZlWZt095Q+nUTTEwlFNYZxq7ZQe5F0jgjI4iLEDAqQCCCCDxBB5yr02o3P8vWWitkZHETwzg4M+i02oVseOzzrxL4e/Yzv1DOmJ4dfKJPI/d7H04ylBnrtlYdSrjeUjDA8iD3nlnizYlmzm8yoGzSE8M8TWfsk9u0hLJ9Z43zaqiqrul7OYSZVptlccVI/nD7ZToCf5SdjO7/2NHtz9RFmZa7B8PtrTliU0wPtMOBf7qHqO7CY+FPD1mt+m1ANWm+qucNb+YX8Z6TVWEUKoCqBgADAA6Yh8cHD8j5xWxddPXyY6TTpUgrrUIijCgcBj8/zm7Mxkyh80JET5Pb/AI4q0ty0qPOIYeeV5IOw7n06SyjngrKSSPqneYTVpdStqCytg6MAVI5ETbOjXWodHjnNyf4AiIm2CgiIkAqokRMThgzfpNRuHB938JoiVlHcsF6rZVyzEugeo+U16ihbFKOodGBDKeII7Th0uo3Tg+7+B9JZZninFwZ9HRfG2PHZ4z4z8KNoX30BfTMfYbmUJ+qx/A9Zb+CfBJsxqNWuKuBrrPAt95uw9J6ZdSrjddQ6nmGGR/D+Ezkux4wabF2wqgDA4ADAHLAHICTIjMzLk5kEyGIAJPADn8J5p408amzOn0jEV8RZYOBbuqenr1loxcnwVckjs8beNd3Om0j+1xFto6fdTv8AGecb3U/x58e/rMRBnpjHaYN5Z9P4P8UnRPuWEtpmPtDqh+0v9J61RcHUMhDKRkEciDPz+pn2HgTxG9Fi6Z96yl2woGSUY9QO3ftN6544ZnOJ6pAkSZ6DMRESAVMiMxMDhEyMyIgCdel1W77J938JxxmVlFSWGa03SqluiXuYJlbo9Tj2WPDoe0scTwyg4PB9HRfG6OUTma7bQilnIVQMsScADuTNiIWOFGSeQnm39q1+qquGntXy9MQDWVOVtPXJ9PsmTGDZpKWDh8ZeMjqiadOSmn+seIazH4L+M+NMSZ6VFR4RhnJAkyJ17M2dZqbBVSu+x+QA7segkpZD4Nei0b3uK6lL2NyA/H4T1vwp4WTRLvNh9QR7TdFB+qn9Zv8ADHhuvQpge3cwHmWY4n0XsJeT0QjgylLJGJMGJoUEREAp4zEiYHBJzEiIAiBEATv2feSRWTzOAT0+M4DIErKKkuTei+VUso9D2doBUO7Hmf6ek5/EuwKtfQ1F65B4oR7yP0ZTK7w5tvOKrTxx7DHqOx9Z9NMdu07ldytWUflzxR4dt2deaLh/63HuunQr/TpKifp/xZ4aq2lQabRg86nA9qt+49O46zwhfA+qGrbSOm5u4LWfU8s8ip6/CXi8lmsFNsbY9mssFVK5P1mPuqO5P5dZ7B4f2FXoa9ysZc48x+rH8h6TfsbY9WjrFdS4+031mPdj1/Kd+J6IxwZOWSIkyMy5UREQBEYiAU8iImJwRESIBOZERAEREAkH9es+t8Pbb38VWH2x7p+16fGfIwGwcjgehHSQ1k2pulU8o9QEqvEL1JUbLmCKucN645Sr0filK6WbUHDIvP7XbHrPM/E3iOzX2bzZWsfu6+ijue5MwlLYz7DxWgl5B5X2rv8Aw+802oW1Q6HeUjIM2zzrYG2W0rYOWqb3xzwftD1noVNodQ6neUjII6iemu1TX5KeU8ZPRWY7i+mZSMTKRNTlDEYiBAGJGJJiAUsSYImJwSJEyxGIBjEmMQCIk4iCSImDVnoxHOQajn3j6coLKK+TNlBGCMg888p8ptnZZpO+nGs8vunsfSfUeSftHMWUbwKsxIPMcOUpOG5HZ8P5azx9qcXmL7R8RRS1jBUBZjyAnofh7Zh01W4zlmJyRnKqewmvYGzqqd4qPpCeJPPd6AHtLmWpq28n0PlvOR10VCr7CIjETc4AiIxAEiTIxAKdYMRMTgkREQCJIiIAMgREEgTIREELoGIiQPTN2l/eCWkRNY9HV0v2iIiWPUBBkxBBiZKxEA//2Q=="/>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extBox 7"/>
          <p:cNvSpPr txBox="1"/>
          <p:nvPr/>
        </p:nvSpPr>
        <p:spPr>
          <a:xfrm>
            <a:off x="4439816" y="260648"/>
            <a:ext cx="5688632" cy="677108"/>
          </a:xfrm>
          <a:prstGeom prst="rect">
            <a:avLst/>
          </a:prstGeom>
          <a:noFill/>
        </p:spPr>
        <p:txBody>
          <a:bodyPr wrap="square" rtlCol="0">
            <a:spAutoFit/>
          </a:bodyPr>
          <a:lstStyle/>
          <a:p>
            <a:r>
              <a:rPr lang="en-US" sz="3800" b="1" dirty="0">
                <a:solidFill>
                  <a:schemeClr val="bg1"/>
                </a:solidFill>
              </a:rPr>
              <a:t>But… what is </a:t>
            </a:r>
            <a:r>
              <a:rPr lang="en-US" sz="3800" b="1" i="1" dirty="0">
                <a:solidFill>
                  <a:schemeClr val="bg1"/>
                </a:solidFill>
              </a:rPr>
              <a:t>coding?</a:t>
            </a:r>
            <a:endParaRPr lang="en-US" sz="3800" b="1" dirty="0">
              <a:solidFill>
                <a:schemeClr val="bg1"/>
              </a:solidFill>
            </a:endParaRPr>
          </a:p>
        </p:txBody>
      </p:sp>
      <p:sp>
        <p:nvSpPr>
          <p:cNvPr id="4" name="Tekstfelt 3">
            <a:extLst>
              <a:ext uri="{FF2B5EF4-FFF2-40B4-BE49-F238E27FC236}">
                <a16:creationId xmlns:a16="http://schemas.microsoft.com/office/drawing/2014/main" id="{565AE00B-E4D6-458D-8451-076DA4DC5EB2}"/>
              </a:ext>
            </a:extLst>
          </p:cNvPr>
          <p:cNvSpPr txBox="1"/>
          <p:nvPr/>
        </p:nvSpPr>
        <p:spPr>
          <a:xfrm>
            <a:off x="0" y="8641"/>
            <a:ext cx="12203006" cy="707886"/>
          </a:xfrm>
          <a:prstGeom prst="rect">
            <a:avLst/>
          </a:prstGeom>
          <a:solidFill>
            <a:schemeClr val="tx2">
              <a:lumMod val="40000"/>
              <a:lumOff val="60000"/>
            </a:schemeClr>
          </a:solidFill>
        </p:spPr>
        <p:txBody>
          <a:bodyPr wrap="square" rtlCol="0">
            <a:spAutoFit/>
          </a:bodyPr>
          <a:lstStyle/>
          <a:p>
            <a:r>
              <a:rPr lang="da-DK" sz="4000" dirty="0">
                <a:solidFill>
                  <a:srgbClr val="002060"/>
                </a:solidFill>
              </a:rPr>
              <a:t>    </a:t>
            </a:r>
            <a:r>
              <a:rPr lang="da-DK" sz="3600" dirty="0">
                <a:solidFill>
                  <a:srgbClr val="002060"/>
                </a:solidFill>
              </a:rPr>
              <a:t>Kodning: Cykler </a:t>
            </a:r>
            <a:r>
              <a:rPr lang="da-DK" sz="2800" dirty="0">
                <a:solidFill>
                  <a:srgbClr val="002060"/>
                </a:solidFill>
              </a:rPr>
              <a:t>(flertal af </a:t>
            </a:r>
            <a:r>
              <a:rPr lang="da-DK" sz="2800" dirty="0" err="1">
                <a:solidFill>
                  <a:srgbClr val="002060"/>
                </a:solidFill>
              </a:rPr>
              <a:t>cyclus</a:t>
            </a:r>
            <a:r>
              <a:rPr lang="da-DK" sz="2800" dirty="0">
                <a:solidFill>
                  <a:srgbClr val="002060"/>
                </a:solidFill>
              </a:rPr>
              <a:t>)</a:t>
            </a:r>
          </a:p>
        </p:txBody>
      </p:sp>
      <p:sp>
        <p:nvSpPr>
          <p:cNvPr id="5" name="Tekstfelt 4">
            <a:extLst>
              <a:ext uri="{FF2B5EF4-FFF2-40B4-BE49-F238E27FC236}">
                <a16:creationId xmlns:a16="http://schemas.microsoft.com/office/drawing/2014/main" id="{49B2F2FE-C67A-41BB-B423-665378E6971E}"/>
              </a:ext>
            </a:extLst>
          </p:cNvPr>
          <p:cNvSpPr txBox="1"/>
          <p:nvPr/>
        </p:nvSpPr>
        <p:spPr>
          <a:xfrm>
            <a:off x="498705" y="1046063"/>
            <a:ext cx="7539180" cy="800219"/>
          </a:xfrm>
          <a:prstGeom prst="rect">
            <a:avLst/>
          </a:prstGeom>
          <a:noFill/>
        </p:spPr>
        <p:txBody>
          <a:bodyPr wrap="none" rtlCol="0">
            <a:spAutoFit/>
          </a:bodyPr>
          <a:lstStyle/>
          <a:p>
            <a:r>
              <a:rPr lang="da-DK" sz="2800" dirty="0"/>
              <a:t>En metode til at analyse empirisk datamateriale. </a:t>
            </a:r>
          </a:p>
          <a:p>
            <a:endParaRPr lang="da-DK" dirty="0"/>
          </a:p>
        </p:txBody>
      </p:sp>
      <p:sp>
        <p:nvSpPr>
          <p:cNvPr id="16" name="Tekstfelt 15">
            <a:extLst>
              <a:ext uri="{FF2B5EF4-FFF2-40B4-BE49-F238E27FC236}">
                <a16:creationId xmlns:a16="http://schemas.microsoft.com/office/drawing/2014/main" id="{7C972D5A-470F-6D33-72FB-E4EBBCB13617}"/>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
        <p:nvSpPr>
          <p:cNvPr id="7" name="Tekstfelt 6">
            <a:extLst>
              <a:ext uri="{FF2B5EF4-FFF2-40B4-BE49-F238E27FC236}">
                <a16:creationId xmlns:a16="http://schemas.microsoft.com/office/drawing/2014/main" id="{EA052353-2906-592F-C88B-FCCEA7215599}"/>
              </a:ext>
            </a:extLst>
          </p:cNvPr>
          <p:cNvSpPr txBox="1"/>
          <p:nvPr/>
        </p:nvSpPr>
        <p:spPr>
          <a:xfrm>
            <a:off x="7075715" y="2483772"/>
            <a:ext cx="4778828" cy="2585323"/>
          </a:xfrm>
          <a:prstGeom prst="rect">
            <a:avLst/>
          </a:prstGeom>
          <a:noFill/>
        </p:spPr>
        <p:txBody>
          <a:bodyPr wrap="square" rtlCol="0">
            <a:spAutoFit/>
          </a:bodyPr>
          <a:lstStyle/>
          <a:p>
            <a:r>
              <a:rPr lang="en-US" sz="2400" dirty="0"/>
              <a:t>Codes: “are labels that assign symbolic meaning to the descriptive information compiled during a study […] ‘the critical link between data collection and their explanation or meaning” (Miles et al., 2013, p. 71). </a:t>
            </a:r>
          </a:p>
          <a:p>
            <a:endParaRPr lang="da-DK" dirty="0"/>
          </a:p>
        </p:txBody>
      </p:sp>
    </p:spTree>
    <p:extLst>
      <p:ext uri="{BB962C8B-B14F-4D97-AF65-F5344CB8AC3E}">
        <p14:creationId xmlns:p14="http://schemas.microsoft.com/office/powerpoint/2010/main" val="35703521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646A29-DB39-44A9-83AD-B71E40AC1463}"/>
              </a:ext>
            </a:extLst>
          </p:cNvPr>
          <p:cNvSpPr>
            <a:spLocks noGrp="1"/>
          </p:cNvSpPr>
          <p:nvPr>
            <p:ph type="title"/>
          </p:nvPr>
        </p:nvSpPr>
        <p:spPr>
          <a:xfrm>
            <a:off x="0" y="1"/>
            <a:ext cx="12192000" cy="1366462"/>
          </a:xfrm>
          <a:solidFill>
            <a:schemeClr val="tx2">
              <a:lumMod val="40000"/>
              <a:lumOff val="60000"/>
            </a:schemeClr>
          </a:solidFill>
        </p:spPr>
        <p:txBody>
          <a:bodyPr/>
          <a:lstStyle/>
          <a:p>
            <a:r>
              <a:rPr lang="da-DK" dirty="0">
                <a:solidFill>
                  <a:srgbClr val="002060"/>
                </a:solidFill>
              </a:rPr>
              <a:t>   </a:t>
            </a:r>
            <a:r>
              <a:rPr lang="da-DK" sz="3600" dirty="0">
                <a:solidFill>
                  <a:srgbClr val="002060"/>
                </a:solidFill>
                <a:latin typeface="+mn-lt"/>
              </a:rPr>
              <a:t>Første, Anden, Tredje Cyklus </a:t>
            </a:r>
            <a:r>
              <a:rPr lang="da-DK" sz="2800" dirty="0">
                <a:solidFill>
                  <a:srgbClr val="002060"/>
                </a:solidFill>
                <a:latin typeface="+mn-lt"/>
              </a:rPr>
              <a:t>(Runder af Kodning)</a:t>
            </a:r>
            <a:endParaRPr lang="da-DK" sz="2800" dirty="0">
              <a:solidFill>
                <a:srgbClr val="002060"/>
              </a:solidFill>
            </a:endParaRPr>
          </a:p>
        </p:txBody>
      </p:sp>
      <p:sp>
        <p:nvSpPr>
          <p:cNvPr id="4" name="Pladsholder til indhold 2">
            <a:extLst>
              <a:ext uri="{FF2B5EF4-FFF2-40B4-BE49-F238E27FC236}">
                <a16:creationId xmlns:a16="http://schemas.microsoft.com/office/drawing/2014/main" id="{42C41FB7-5722-4507-9703-E1CB68B1E587}"/>
              </a:ext>
            </a:extLst>
          </p:cNvPr>
          <p:cNvSpPr>
            <a:spLocks noGrp="1"/>
          </p:cNvSpPr>
          <p:nvPr>
            <p:ph idx="1"/>
          </p:nvPr>
        </p:nvSpPr>
        <p:spPr>
          <a:xfrm>
            <a:off x="367197" y="1852289"/>
            <a:ext cx="11631514" cy="4762823"/>
          </a:xfrm>
        </p:spPr>
        <p:txBody>
          <a:bodyPr anchor="ctr">
            <a:normAutofit/>
          </a:bodyPr>
          <a:lstStyle/>
          <a:p>
            <a:r>
              <a:rPr lang="da-DK" dirty="0">
                <a:solidFill>
                  <a:srgbClr val="000000"/>
                </a:solidFill>
              </a:rPr>
              <a:t>Første cyklus tager typisk fat i al data – udvælgelse </a:t>
            </a:r>
          </a:p>
          <a:p>
            <a:r>
              <a:rPr lang="da-DK" dirty="0">
                <a:solidFill>
                  <a:srgbClr val="000000"/>
                </a:solidFill>
              </a:rPr>
              <a:t>I anden cyklus arbejdes med resultatet af første cyklus kodning – typisk kategorisering </a:t>
            </a:r>
            <a:r>
              <a:rPr lang="da-DK" sz="1400" dirty="0">
                <a:solidFill>
                  <a:srgbClr val="000000"/>
                </a:solidFill>
              </a:rPr>
              <a:t>(</a:t>
            </a:r>
            <a:r>
              <a:rPr lang="da-DK" sz="1400" dirty="0"/>
              <a:t>Miles et al. (2013) s.73)</a:t>
            </a:r>
            <a:endParaRPr lang="da-DK" dirty="0">
              <a:solidFill>
                <a:srgbClr val="000000"/>
              </a:solidFill>
            </a:endParaRPr>
          </a:p>
          <a:p>
            <a:r>
              <a:rPr lang="da-DK" dirty="0">
                <a:solidFill>
                  <a:srgbClr val="000000"/>
                </a:solidFill>
              </a:rPr>
              <a:t>I tredje cyklus kodning arbejdes med resultatet af anden cyklus kodning </a:t>
            </a:r>
            <a:r>
              <a:rPr lang="da-DK" sz="1400" dirty="0">
                <a:solidFill>
                  <a:srgbClr val="000000"/>
                </a:solidFill>
              </a:rPr>
              <a:t>(</a:t>
            </a:r>
            <a:r>
              <a:rPr lang="da-DK" sz="1400" dirty="0"/>
              <a:t>Miles et al. (2013) s.73). </a:t>
            </a:r>
            <a:r>
              <a:rPr lang="da-DK" dirty="0"/>
              <a:t>Ofte justeres første cyklus’ koder her eller I ændrer nogle kodenavne. Og kategorierne fra 2. cyklus inddeles måske i temaer</a:t>
            </a:r>
            <a:endParaRPr lang="da-DK" sz="1400" dirty="0">
              <a:solidFill>
                <a:srgbClr val="000000"/>
              </a:solidFill>
            </a:endParaRPr>
          </a:p>
          <a:p>
            <a:r>
              <a:rPr lang="da-DK" dirty="0">
                <a:solidFill>
                  <a:srgbClr val="000000"/>
                </a:solidFill>
              </a:rPr>
              <a:t>I de fleste analyser af kvalitativ data arbejdes med mindst 2 runder kodning, typisk 3, men 5-10 cyklus’ findes også, hvis man f.eks. vælger at kode efter en indikator ad gangen </a:t>
            </a:r>
          </a:p>
          <a:p>
            <a:endParaRPr lang="da-DK" sz="1800" dirty="0">
              <a:solidFill>
                <a:srgbClr val="000000"/>
              </a:solidFill>
            </a:endParaRPr>
          </a:p>
        </p:txBody>
      </p:sp>
      <p:sp>
        <p:nvSpPr>
          <p:cNvPr id="8" name="Tekstfelt 7">
            <a:extLst>
              <a:ext uri="{FF2B5EF4-FFF2-40B4-BE49-F238E27FC236}">
                <a16:creationId xmlns:a16="http://schemas.microsoft.com/office/drawing/2014/main" id="{B77E0FF5-3255-558A-A598-2872FD88E2E5}"/>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834256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ACF0C6-BC98-3FB1-FE23-CFD695F73B3E}"/>
              </a:ext>
            </a:extLst>
          </p:cNvPr>
          <p:cNvSpPr>
            <a:spLocks noGrp="1"/>
          </p:cNvSpPr>
          <p:nvPr>
            <p:ph type="title"/>
          </p:nvPr>
        </p:nvSpPr>
        <p:spPr>
          <a:xfrm>
            <a:off x="0" y="0"/>
            <a:ext cx="12192000" cy="859971"/>
          </a:xfrm>
          <a:solidFill>
            <a:schemeClr val="tx2">
              <a:lumMod val="40000"/>
              <a:lumOff val="60000"/>
            </a:schemeClr>
          </a:solidFill>
        </p:spPr>
        <p:txBody>
          <a:bodyPr>
            <a:normAutofit fontScale="90000"/>
          </a:bodyPr>
          <a:lstStyle/>
          <a:p>
            <a:br>
              <a:rPr lang="da-DK" sz="4000" dirty="0">
                <a:latin typeface="+mn-lt"/>
              </a:rPr>
            </a:br>
            <a:r>
              <a:rPr lang="da-DK" sz="4000" dirty="0">
                <a:solidFill>
                  <a:schemeClr val="accent6">
                    <a:lumMod val="75000"/>
                  </a:schemeClr>
                </a:solidFill>
                <a:latin typeface="+mn-lt"/>
              </a:rPr>
              <a:t>  </a:t>
            </a:r>
            <a:r>
              <a:rPr lang="da-DK" sz="4000" dirty="0">
                <a:solidFill>
                  <a:schemeClr val="accent5">
                    <a:lumMod val="50000"/>
                  </a:schemeClr>
                </a:solidFill>
                <a:latin typeface="+mn-lt"/>
              </a:rPr>
              <a:t> </a:t>
            </a:r>
            <a:r>
              <a:rPr lang="da-DK" sz="4000" dirty="0">
                <a:solidFill>
                  <a:srgbClr val="002060"/>
                </a:solidFill>
                <a:latin typeface="+mn-lt"/>
              </a:rPr>
              <a:t>Hvad indeholder et metodekapitel I? </a:t>
            </a:r>
            <a:r>
              <a:rPr lang="da-DK" sz="2700" dirty="0">
                <a:solidFill>
                  <a:srgbClr val="002060"/>
                </a:solidFill>
                <a:latin typeface="+mn-lt"/>
              </a:rPr>
              <a:t>(ikke nødvendigvis i denne rækkefølge</a:t>
            </a:r>
            <a:r>
              <a:rPr lang="da-DK" sz="2700" dirty="0">
                <a:solidFill>
                  <a:schemeClr val="accent5">
                    <a:lumMod val="50000"/>
                  </a:schemeClr>
                </a:solidFill>
                <a:latin typeface="+mn-lt"/>
              </a:rPr>
              <a:t>)</a:t>
            </a:r>
            <a:br>
              <a:rPr lang="da-DK" sz="2700" dirty="0">
                <a:latin typeface="+mn-lt"/>
              </a:rPr>
            </a:br>
            <a:endParaRPr lang="da-DK" sz="2700" dirty="0">
              <a:latin typeface="+mn-lt"/>
            </a:endParaRPr>
          </a:p>
        </p:txBody>
      </p:sp>
      <p:sp>
        <p:nvSpPr>
          <p:cNvPr id="3" name="Pladsholder til indhold 2">
            <a:extLst>
              <a:ext uri="{FF2B5EF4-FFF2-40B4-BE49-F238E27FC236}">
                <a16:creationId xmlns:a16="http://schemas.microsoft.com/office/drawing/2014/main" id="{4C77CAA4-6CC3-28E3-8D42-6E57BF74BFAF}"/>
              </a:ext>
            </a:extLst>
          </p:cNvPr>
          <p:cNvSpPr>
            <a:spLocks noGrp="1"/>
          </p:cNvSpPr>
          <p:nvPr>
            <p:ph idx="1"/>
          </p:nvPr>
        </p:nvSpPr>
        <p:spPr>
          <a:xfrm>
            <a:off x="990600" y="859970"/>
            <a:ext cx="11201398" cy="5998029"/>
          </a:xfrm>
        </p:spPr>
        <p:txBody>
          <a:bodyPr/>
          <a:lstStyle/>
          <a:p>
            <a:pPr marL="0" indent="0">
              <a:buNone/>
            </a:pPr>
            <a:endParaRPr lang="da-DK" b="1" dirty="0"/>
          </a:p>
          <a:p>
            <a:pPr marL="0" indent="0">
              <a:buNone/>
            </a:pPr>
            <a:r>
              <a:rPr lang="da-DK" b="1" dirty="0"/>
              <a:t>Formål med metodekapitlet</a:t>
            </a:r>
            <a:endParaRPr lang="da-DK" dirty="0"/>
          </a:p>
          <a:p>
            <a:pPr lvl="0"/>
            <a:r>
              <a:rPr lang="da-DK" dirty="0"/>
              <a:t>Forklarer </a:t>
            </a:r>
            <a:r>
              <a:rPr lang="da-DK" i="1" dirty="0"/>
              <a:t>hvordan</a:t>
            </a:r>
            <a:r>
              <a:rPr lang="da-DK" dirty="0"/>
              <a:t> projektet er gennemføres</a:t>
            </a:r>
          </a:p>
          <a:p>
            <a:pPr lvl="0"/>
            <a:r>
              <a:rPr lang="da-DK" dirty="0"/>
              <a:t>Gør processen gennemsigtig og efterprøvbar</a:t>
            </a:r>
          </a:p>
          <a:p>
            <a:pPr lvl="0"/>
            <a:r>
              <a:rPr lang="da-DK" dirty="0"/>
              <a:t>Understøtter validitet og reliabilitet</a:t>
            </a:r>
          </a:p>
          <a:p>
            <a:pPr marL="0" indent="0">
              <a:buNone/>
            </a:pPr>
            <a:r>
              <a:rPr lang="da-DK" b="1" dirty="0"/>
              <a:t>Forskningsdesign</a:t>
            </a:r>
            <a:endParaRPr lang="da-DK" dirty="0"/>
          </a:p>
          <a:p>
            <a:pPr lvl="0"/>
            <a:r>
              <a:rPr lang="da-DK" dirty="0"/>
              <a:t>Overordnet tilgang: kvalitativ, kvantitativ eller mixed </a:t>
            </a:r>
            <a:r>
              <a:rPr lang="da-DK" dirty="0" err="1"/>
              <a:t>methods</a:t>
            </a:r>
            <a:r>
              <a:rPr lang="da-DK" dirty="0"/>
              <a:t>/ triangulering</a:t>
            </a:r>
          </a:p>
          <a:p>
            <a:pPr lvl="0"/>
            <a:r>
              <a:rPr lang="da-DK" dirty="0"/>
              <a:t>Undersøgelsens logik: eksplorativ, deskriptiv, forklarende</a:t>
            </a:r>
          </a:p>
          <a:p>
            <a:r>
              <a:rPr lang="da-DK" dirty="0"/>
              <a:t>Valg af case, felt eller empiriunivers</a:t>
            </a:r>
          </a:p>
        </p:txBody>
      </p:sp>
      <p:sp>
        <p:nvSpPr>
          <p:cNvPr id="6" name="Tekstfelt 5">
            <a:extLst>
              <a:ext uri="{FF2B5EF4-FFF2-40B4-BE49-F238E27FC236}">
                <a16:creationId xmlns:a16="http://schemas.microsoft.com/office/drawing/2014/main" id="{BE8BC3C1-D046-2C46-BE04-E9DCE88FF17E}"/>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7034367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E8CBA0-F1D0-4A16-A06B-6BF719BC20C8}"/>
              </a:ext>
            </a:extLst>
          </p:cNvPr>
          <p:cNvSpPr>
            <a:spLocks noGrp="1"/>
          </p:cNvSpPr>
          <p:nvPr>
            <p:ph type="title"/>
          </p:nvPr>
        </p:nvSpPr>
        <p:spPr>
          <a:xfrm>
            <a:off x="0" y="-1"/>
            <a:ext cx="12192000" cy="1078787"/>
          </a:xfrm>
          <a:solidFill>
            <a:schemeClr val="tx2">
              <a:lumMod val="40000"/>
              <a:lumOff val="60000"/>
            </a:schemeClr>
          </a:solidFill>
        </p:spPr>
        <p:txBody>
          <a:bodyPr>
            <a:normAutofit/>
          </a:bodyPr>
          <a:lstStyle/>
          <a:p>
            <a:r>
              <a:rPr lang="da-DK" sz="4000" dirty="0">
                <a:solidFill>
                  <a:srgbClr val="002060"/>
                </a:solidFill>
                <a:latin typeface="+mn-lt"/>
              </a:rPr>
              <a:t>  </a:t>
            </a:r>
            <a:r>
              <a:rPr lang="da-DK" sz="3600" dirty="0">
                <a:solidFill>
                  <a:srgbClr val="002060"/>
                </a:solidFill>
                <a:latin typeface="+mn-lt"/>
              </a:rPr>
              <a:t>Hvorfor koder vi?</a:t>
            </a:r>
          </a:p>
        </p:txBody>
      </p:sp>
      <p:sp>
        <p:nvSpPr>
          <p:cNvPr id="3" name="Pladsholder til indhold 2">
            <a:extLst>
              <a:ext uri="{FF2B5EF4-FFF2-40B4-BE49-F238E27FC236}">
                <a16:creationId xmlns:a16="http://schemas.microsoft.com/office/drawing/2014/main" id="{F606DCCB-19CF-4789-9A80-A6C06CD1C255}"/>
              </a:ext>
            </a:extLst>
          </p:cNvPr>
          <p:cNvSpPr>
            <a:spLocks noGrp="1"/>
          </p:cNvSpPr>
          <p:nvPr>
            <p:ph idx="1"/>
          </p:nvPr>
        </p:nvSpPr>
        <p:spPr>
          <a:xfrm>
            <a:off x="321366" y="1490015"/>
            <a:ext cx="9223513" cy="2980011"/>
          </a:xfrm>
        </p:spPr>
        <p:txBody>
          <a:bodyPr anchor="ctr">
            <a:normAutofit fontScale="92500"/>
          </a:bodyPr>
          <a:lstStyle/>
          <a:p>
            <a:r>
              <a:rPr lang="da-DK" dirty="0">
                <a:solidFill>
                  <a:srgbClr val="000000"/>
                </a:solidFill>
              </a:rPr>
              <a:t>Kondenserer store mængder data til et mindre antal enheder og paratgør dem til analysefasen</a:t>
            </a:r>
          </a:p>
          <a:p>
            <a:r>
              <a:rPr lang="da-DK" dirty="0">
                <a:solidFill>
                  <a:srgbClr val="000000"/>
                </a:solidFill>
              </a:rPr>
              <a:t>Hjælper undersøger med at danne fokus til analysefasen </a:t>
            </a:r>
          </a:p>
          <a:p>
            <a:r>
              <a:rPr lang="da-DK" dirty="0">
                <a:solidFill>
                  <a:srgbClr val="000000"/>
                </a:solidFill>
              </a:rPr>
              <a:t>Hjælper undersøger og læser med bedre at forstå incidens og interaktion</a:t>
            </a:r>
          </a:p>
          <a:p>
            <a:r>
              <a:rPr lang="da-DK" dirty="0">
                <a:solidFill>
                  <a:srgbClr val="000000"/>
                </a:solidFill>
              </a:rPr>
              <a:t>Hjælper undersøger og læser med at identificere fællesnævnere, fælles temaer og mønstre mellem forskellige datakilder</a:t>
            </a:r>
          </a:p>
          <a:p>
            <a:pPr marL="0" indent="0">
              <a:buNone/>
            </a:pPr>
            <a:endParaRPr lang="da-DK" dirty="0">
              <a:solidFill>
                <a:srgbClr val="000000"/>
              </a:solidFill>
            </a:endParaRPr>
          </a:p>
        </p:txBody>
      </p:sp>
      <p:sp>
        <p:nvSpPr>
          <p:cNvPr id="4" name="Tekstfelt 3">
            <a:extLst>
              <a:ext uri="{FF2B5EF4-FFF2-40B4-BE49-F238E27FC236}">
                <a16:creationId xmlns:a16="http://schemas.microsoft.com/office/drawing/2014/main" id="{3B29958F-3DD1-465F-9715-F8C38577E262}"/>
              </a:ext>
            </a:extLst>
          </p:cNvPr>
          <p:cNvSpPr txBox="1"/>
          <p:nvPr/>
        </p:nvSpPr>
        <p:spPr>
          <a:xfrm>
            <a:off x="284922" y="4239471"/>
            <a:ext cx="11907078" cy="2257028"/>
          </a:xfrm>
          <a:prstGeom prst="rect">
            <a:avLst/>
          </a:prstGeom>
          <a:noFill/>
        </p:spPr>
        <p:txBody>
          <a:bodyPr wrap="square" rtlCol="0">
            <a:spAutoFit/>
          </a:bodyPr>
          <a:lstStyle/>
          <a:p>
            <a:pPr marL="228600" indent="-228600">
              <a:lnSpc>
                <a:spcPct val="100000"/>
              </a:lnSpc>
              <a:spcBef>
                <a:spcPts val="1000"/>
              </a:spcBef>
              <a:buFont typeface="Arial" panose="020B0604020202020204" pitchFamily="34" charset="0"/>
              <a:buChar char="•"/>
            </a:pPr>
            <a:r>
              <a:rPr lang="da-DK" sz="2600" dirty="0"/>
              <a:t>Hjælper til at finde det eksplicitte indhold (hvad der faktisk står) </a:t>
            </a:r>
            <a:r>
              <a:rPr lang="da-DK" sz="1400" dirty="0"/>
              <a:t>(Jensen 1997)</a:t>
            </a:r>
          </a:p>
          <a:p>
            <a:pPr marL="228600" indent="-228600">
              <a:spcBef>
                <a:spcPts val="1000"/>
              </a:spcBef>
              <a:buFont typeface="Arial" panose="020B0604020202020204" pitchFamily="34" charset="0"/>
              <a:buChar char="•"/>
            </a:pPr>
            <a:r>
              <a:rPr lang="da-DK" sz="2600" dirty="0"/>
              <a:t>Hjælper til at finde det implicitte indhold (hvad der står mellem linjerne) </a:t>
            </a:r>
            <a:r>
              <a:rPr lang="da-DK" sz="1400" dirty="0"/>
              <a:t>(Jensen 1997)</a:t>
            </a:r>
            <a:endParaRPr lang="da-DK" sz="2600" dirty="0"/>
          </a:p>
          <a:p>
            <a:pPr marL="228600" indent="-228600">
              <a:spcBef>
                <a:spcPts val="1000"/>
              </a:spcBef>
              <a:buFont typeface="Arial" panose="020B0604020202020204" pitchFamily="34" charset="0"/>
              <a:buChar char="•"/>
            </a:pPr>
            <a:r>
              <a:rPr lang="da-DK" sz="2600" dirty="0"/>
              <a:t>Hjælper til at identificere bagvedliggende strukturer (hvorledes vilkårene for tekstens tilblivelse er) </a:t>
            </a:r>
            <a:r>
              <a:rPr lang="da-DK" sz="1400" dirty="0"/>
              <a:t>(Jensen 1997)</a:t>
            </a:r>
          </a:p>
          <a:p>
            <a:endParaRPr lang="da-DK" dirty="0"/>
          </a:p>
        </p:txBody>
      </p:sp>
      <p:sp>
        <p:nvSpPr>
          <p:cNvPr id="7" name="Tekstfelt 6">
            <a:extLst>
              <a:ext uri="{FF2B5EF4-FFF2-40B4-BE49-F238E27FC236}">
                <a16:creationId xmlns:a16="http://schemas.microsoft.com/office/drawing/2014/main" id="{C2A1B5C0-D6C5-EEF3-538A-72BA5B2BA8F2}"/>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9485296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86A9A-1929-C6AC-EA6B-98073ED15D9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B529C03-C5BD-6C98-6911-A2D98D11C1FB}"/>
              </a:ext>
            </a:extLst>
          </p:cNvPr>
          <p:cNvSpPr>
            <a:spLocks noGrp="1"/>
          </p:cNvSpPr>
          <p:nvPr>
            <p:ph type="title"/>
          </p:nvPr>
        </p:nvSpPr>
        <p:spPr>
          <a:xfrm>
            <a:off x="0" y="-1"/>
            <a:ext cx="12192000" cy="1215484"/>
          </a:xfrm>
          <a:solidFill>
            <a:schemeClr val="tx2">
              <a:lumMod val="40000"/>
              <a:lumOff val="60000"/>
            </a:schemeClr>
          </a:solidFill>
        </p:spPr>
        <p:txBody>
          <a:bodyPr>
            <a:normAutofit/>
          </a:bodyPr>
          <a:lstStyle/>
          <a:p>
            <a:r>
              <a:rPr lang="da-DK" sz="4000" dirty="0">
                <a:solidFill>
                  <a:srgbClr val="002060"/>
                </a:solidFill>
                <a:latin typeface="+mn-lt"/>
              </a:rPr>
              <a:t>  </a:t>
            </a:r>
            <a:r>
              <a:rPr lang="da-DK" sz="3600" dirty="0">
                <a:solidFill>
                  <a:srgbClr val="002060"/>
                </a:solidFill>
              </a:rPr>
              <a:t>Kodning/Induktiv  &amp;  Lukket/ Deduktiv Kodning</a:t>
            </a:r>
            <a:endParaRPr lang="da-DK" sz="3600" dirty="0">
              <a:solidFill>
                <a:srgbClr val="002060"/>
              </a:solidFill>
              <a:latin typeface="+mn-lt"/>
            </a:endParaRPr>
          </a:p>
        </p:txBody>
      </p:sp>
      <p:sp>
        <p:nvSpPr>
          <p:cNvPr id="7" name="Tekstfelt 6">
            <a:extLst>
              <a:ext uri="{FF2B5EF4-FFF2-40B4-BE49-F238E27FC236}">
                <a16:creationId xmlns:a16="http://schemas.microsoft.com/office/drawing/2014/main" id="{E566CC6A-5DBA-8595-571B-9A78CDB77F60}"/>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
        <p:nvSpPr>
          <p:cNvPr id="8" name="Pladsholder til indhold 7">
            <a:extLst>
              <a:ext uri="{FF2B5EF4-FFF2-40B4-BE49-F238E27FC236}">
                <a16:creationId xmlns:a16="http://schemas.microsoft.com/office/drawing/2014/main" id="{4954C316-AE64-B6DA-00BF-4DB108ED5963}"/>
              </a:ext>
            </a:extLst>
          </p:cNvPr>
          <p:cNvSpPr>
            <a:spLocks noGrp="1"/>
          </p:cNvSpPr>
          <p:nvPr>
            <p:ph idx="1"/>
          </p:nvPr>
        </p:nvSpPr>
        <p:spPr>
          <a:xfrm>
            <a:off x="535259" y="1650827"/>
            <a:ext cx="10918902" cy="5087395"/>
          </a:xfrm>
        </p:spPr>
        <p:txBody>
          <a:bodyPr>
            <a:normAutofit fontScale="85000" lnSpcReduction="20000"/>
          </a:bodyPr>
          <a:lstStyle/>
          <a:p>
            <a:pPr marL="0" indent="0">
              <a:buNone/>
            </a:pPr>
            <a:r>
              <a:rPr lang="da-DK" dirty="0"/>
              <a:t>Åben kodning – når undersøger er åben og lader data tale</a:t>
            </a:r>
          </a:p>
          <a:p>
            <a:pPr lvl="1"/>
            <a:r>
              <a:rPr lang="da-DK" sz="2800" dirty="0"/>
              <a:t>Hvad er det her?</a:t>
            </a:r>
          </a:p>
          <a:p>
            <a:pPr lvl="1"/>
            <a:r>
              <a:rPr lang="da-DK" sz="2800" dirty="0"/>
              <a:t>Hvad foregår der?</a:t>
            </a:r>
          </a:p>
          <a:p>
            <a:pPr lvl="1"/>
            <a:r>
              <a:rPr lang="da-DK" sz="2800" dirty="0"/>
              <a:t>Hvad laver folk?</a:t>
            </a:r>
          </a:p>
          <a:p>
            <a:pPr lvl="1"/>
            <a:r>
              <a:rPr lang="da-DK" sz="2800" dirty="0"/>
              <a:t>Hvad siger folk?</a:t>
            </a:r>
          </a:p>
          <a:p>
            <a:pPr lvl="1"/>
            <a:r>
              <a:rPr lang="da-DK" sz="2800" dirty="0"/>
              <a:t>Hvad vil de opnå?</a:t>
            </a:r>
          </a:p>
          <a:p>
            <a:pPr marL="0" indent="0">
              <a:buNone/>
            </a:pPr>
            <a:r>
              <a:rPr lang="da-DK" dirty="0"/>
              <a:t>Lukket kodning</a:t>
            </a:r>
          </a:p>
          <a:p>
            <a:pPr lvl="0"/>
            <a:r>
              <a:rPr lang="da-DK" dirty="0"/>
              <a:t>Anvendes, når koderne er fastlagt på forhånd i interviewguiden eller analyseplanen</a:t>
            </a:r>
          </a:p>
          <a:p>
            <a:pPr lvl="0"/>
            <a:r>
              <a:rPr lang="da-DK" dirty="0"/>
              <a:t>Kodningen tager udgangspunkt i foruddefinerede indikatorer, som undersøgeren leder efter i materialet</a:t>
            </a:r>
          </a:p>
          <a:p>
            <a:pPr lvl="0"/>
            <a:r>
              <a:rPr lang="da-DK" dirty="0"/>
              <a:t>Indikatorerne kan fx være: – elementer fra problemformuleringen – bestemte temaer eller begreber – specifikke emotioner eller reaktionstyper</a:t>
            </a:r>
          </a:p>
          <a:p>
            <a:pPr lvl="0"/>
            <a:r>
              <a:rPr lang="da-DK" dirty="0"/>
              <a:t>Formålet er at identificere det, man allerede har besluttet er analytisk relevant, og sikre systematik og konsistens i kodningen</a:t>
            </a:r>
          </a:p>
          <a:p>
            <a:pPr marL="0" indent="0">
              <a:buNone/>
            </a:pPr>
            <a:endParaRPr lang="da-DK" dirty="0"/>
          </a:p>
        </p:txBody>
      </p:sp>
    </p:spTree>
    <p:extLst>
      <p:ext uri="{BB962C8B-B14F-4D97-AF65-F5344CB8AC3E}">
        <p14:creationId xmlns:p14="http://schemas.microsoft.com/office/powerpoint/2010/main" val="20136299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141297-EBA6-486E-A2C2-151898C808A2}"/>
              </a:ext>
            </a:extLst>
          </p:cNvPr>
          <p:cNvSpPr>
            <a:spLocks noGrp="1"/>
          </p:cNvSpPr>
          <p:nvPr>
            <p:ph type="title"/>
          </p:nvPr>
        </p:nvSpPr>
        <p:spPr>
          <a:xfrm>
            <a:off x="0" y="18255"/>
            <a:ext cx="12192000" cy="1243920"/>
          </a:xfrm>
          <a:solidFill>
            <a:schemeClr val="tx2">
              <a:lumMod val="40000"/>
              <a:lumOff val="60000"/>
            </a:schemeClr>
          </a:solidFill>
        </p:spPr>
        <p:txBody>
          <a:bodyPr>
            <a:normAutofit/>
          </a:bodyPr>
          <a:lstStyle/>
          <a:p>
            <a:r>
              <a:rPr lang="da-DK" sz="4000" dirty="0">
                <a:solidFill>
                  <a:srgbClr val="002060"/>
                </a:solidFill>
              </a:rPr>
              <a:t>	</a:t>
            </a:r>
            <a:r>
              <a:rPr lang="da-DK" sz="3600" dirty="0">
                <a:solidFill>
                  <a:srgbClr val="002060"/>
                </a:solidFill>
                <a:latin typeface="+mn-lt"/>
              </a:rPr>
              <a:t>Hvad koder vi?</a:t>
            </a:r>
          </a:p>
        </p:txBody>
      </p:sp>
      <p:sp>
        <p:nvSpPr>
          <p:cNvPr id="3" name="Pladsholder til indhold 2">
            <a:extLst>
              <a:ext uri="{FF2B5EF4-FFF2-40B4-BE49-F238E27FC236}">
                <a16:creationId xmlns:a16="http://schemas.microsoft.com/office/drawing/2014/main" id="{924C8AE6-753F-4552-9A08-3E4D1EB57D60}"/>
              </a:ext>
            </a:extLst>
          </p:cNvPr>
          <p:cNvSpPr>
            <a:spLocks noGrp="1"/>
          </p:cNvSpPr>
          <p:nvPr>
            <p:ph idx="1"/>
          </p:nvPr>
        </p:nvSpPr>
        <p:spPr>
          <a:xfrm>
            <a:off x="643141" y="1346813"/>
            <a:ext cx="10515600" cy="4351338"/>
          </a:xfrm>
        </p:spPr>
        <p:txBody>
          <a:bodyPr>
            <a:noAutofit/>
          </a:bodyPr>
          <a:lstStyle/>
          <a:p>
            <a:r>
              <a:rPr lang="da-DK" sz="2000" dirty="0"/>
              <a:t>Kulturel adfærd/ daglige rutiner</a:t>
            </a:r>
          </a:p>
          <a:p>
            <a:r>
              <a:rPr lang="da-DK" sz="2000" dirty="0"/>
              <a:t>Handlinger og episoder (også irregularitet)</a:t>
            </a:r>
          </a:p>
          <a:p>
            <a:r>
              <a:rPr lang="da-DK" sz="2000" dirty="0"/>
              <a:t>Møder/events/ midlertidige samlinger</a:t>
            </a:r>
          </a:p>
          <a:p>
            <a:r>
              <a:rPr lang="da-DK" sz="2000" dirty="0"/>
              <a:t>Roller/ typer</a:t>
            </a:r>
          </a:p>
          <a:p>
            <a:r>
              <a:rPr lang="da-DK" sz="2000" dirty="0"/>
              <a:t>Relationer på forskellige organisatoriske planer</a:t>
            </a:r>
          </a:p>
          <a:p>
            <a:r>
              <a:rPr lang="da-DK" sz="2000" dirty="0"/>
              <a:t>Grupperinger/ Kliker</a:t>
            </a:r>
          </a:p>
          <a:p>
            <a:r>
              <a:rPr lang="da-DK" sz="2000" dirty="0"/>
              <a:t>Organisationer – store gruppers indbyrdes</a:t>
            </a:r>
          </a:p>
          <a:p>
            <a:r>
              <a:rPr lang="da-DK" sz="2000" dirty="0"/>
              <a:t>Adfærd ift. fysisk miljø</a:t>
            </a:r>
          </a:p>
          <a:p>
            <a:r>
              <a:rPr lang="da-DK" sz="2000" dirty="0"/>
              <a:t>Subkulturer og arbejdslivsstil</a:t>
            </a:r>
          </a:p>
          <a:p>
            <a:r>
              <a:rPr lang="da-DK" sz="2000" dirty="0"/>
              <a:t>Identitet &amp; regler</a:t>
            </a:r>
          </a:p>
          <a:p>
            <a:r>
              <a:rPr lang="da-DK" sz="2000" dirty="0"/>
              <a:t>Følelses aspekter (sympati, stress, tilfredshed etc.)</a:t>
            </a:r>
          </a:p>
          <a:p>
            <a:r>
              <a:rPr lang="da-DK" sz="2000" dirty="0"/>
              <a:t>Hierarki og ulighed</a:t>
            </a:r>
          </a:p>
          <a:p>
            <a:r>
              <a:rPr lang="da-DK" sz="2000" dirty="0"/>
              <a:t>Strukturer &amp; processer (kronologi)</a:t>
            </a:r>
          </a:p>
          <a:p>
            <a:r>
              <a:rPr lang="da-DK" sz="2000" dirty="0"/>
              <a:t>Gloser &amp; udtryk</a:t>
            </a:r>
          </a:p>
        </p:txBody>
      </p:sp>
      <p:pic>
        <p:nvPicPr>
          <p:cNvPr id="10" name="Billede 9">
            <a:extLst>
              <a:ext uri="{FF2B5EF4-FFF2-40B4-BE49-F238E27FC236}">
                <a16:creationId xmlns:a16="http://schemas.microsoft.com/office/drawing/2014/main" id="{FE7E2EDA-9099-46C6-B665-778B0A6BC69B}"/>
              </a:ext>
            </a:extLst>
          </p:cNvPr>
          <p:cNvPicPr>
            <a:picLocks noChangeAspect="1"/>
          </p:cNvPicPr>
          <p:nvPr/>
        </p:nvPicPr>
        <p:blipFill>
          <a:blip r:embed="rId3"/>
          <a:stretch>
            <a:fillRect/>
          </a:stretch>
        </p:blipFill>
        <p:spPr>
          <a:xfrm>
            <a:off x="6096000" y="1505063"/>
            <a:ext cx="6646860" cy="881547"/>
          </a:xfrm>
          <a:prstGeom prst="rect">
            <a:avLst/>
          </a:prstGeom>
        </p:spPr>
      </p:pic>
      <p:sp>
        <p:nvSpPr>
          <p:cNvPr id="11" name="Tekstfelt 10">
            <a:extLst>
              <a:ext uri="{FF2B5EF4-FFF2-40B4-BE49-F238E27FC236}">
                <a16:creationId xmlns:a16="http://schemas.microsoft.com/office/drawing/2014/main" id="{2F355E8A-551F-463D-B1EB-E7817D53C8ED}"/>
              </a:ext>
            </a:extLst>
          </p:cNvPr>
          <p:cNvSpPr txBox="1"/>
          <p:nvPr/>
        </p:nvSpPr>
        <p:spPr>
          <a:xfrm>
            <a:off x="7355067" y="2128922"/>
            <a:ext cx="3252814" cy="369332"/>
          </a:xfrm>
          <a:prstGeom prst="rect">
            <a:avLst/>
          </a:prstGeom>
          <a:solidFill>
            <a:schemeClr val="bg1"/>
          </a:solidFill>
        </p:spPr>
        <p:txBody>
          <a:bodyPr wrap="none" rtlCol="0">
            <a:spAutoFit/>
          </a:bodyPr>
          <a:lstStyle/>
          <a:p>
            <a:r>
              <a:rPr lang="da-DK" dirty="0"/>
              <a:t>                                                          </a:t>
            </a:r>
          </a:p>
        </p:txBody>
      </p:sp>
      <p:pic>
        <p:nvPicPr>
          <p:cNvPr id="4" name="Billede 3" descr="Fotorealistisk skrivebord med et stort dokument fyldt med overstregninger og mange farvede sedler (pink, gul, grøn, blå, orange) lagt ovenpå i et uordentligt, overlappende mønster. En pen og en overstregningstusch ligger ved siden af. Naturligt lys.">
            <a:extLst>
              <a:ext uri="{FF2B5EF4-FFF2-40B4-BE49-F238E27FC236}">
                <a16:creationId xmlns:a16="http://schemas.microsoft.com/office/drawing/2014/main" id="{7533E209-ECCD-624C-B89D-85B71400C747}"/>
              </a:ext>
            </a:extLst>
          </p:cNvPr>
          <p:cNvPicPr>
            <a:picLocks noChangeAspect="1"/>
          </p:cNvPicPr>
          <p:nvPr/>
        </p:nvPicPr>
        <p:blipFill>
          <a:blip r:embed="rId4"/>
          <a:stretch>
            <a:fillRect/>
          </a:stretch>
        </p:blipFill>
        <p:spPr>
          <a:xfrm>
            <a:off x="6215360" y="2569695"/>
            <a:ext cx="5703794" cy="3802529"/>
          </a:xfrm>
          <a:prstGeom prst="rect">
            <a:avLst/>
          </a:prstGeom>
        </p:spPr>
      </p:pic>
      <p:sp>
        <p:nvSpPr>
          <p:cNvPr id="8" name="Tekstfelt 7">
            <a:extLst>
              <a:ext uri="{FF2B5EF4-FFF2-40B4-BE49-F238E27FC236}">
                <a16:creationId xmlns:a16="http://schemas.microsoft.com/office/drawing/2014/main" id="{0D7D734D-A198-FACB-F760-47F289A891FD}"/>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6948468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C5DF34-989B-4F0A-BC41-1C5F28947456}"/>
              </a:ext>
            </a:extLst>
          </p:cNvPr>
          <p:cNvSpPr>
            <a:spLocks noGrp="1"/>
          </p:cNvSpPr>
          <p:nvPr>
            <p:ph type="title"/>
          </p:nvPr>
        </p:nvSpPr>
        <p:spPr>
          <a:xfrm>
            <a:off x="280005" y="231006"/>
            <a:ext cx="4520594" cy="6405613"/>
          </a:xfrm>
          <a:solidFill>
            <a:schemeClr val="tx2">
              <a:lumMod val="40000"/>
              <a:lumOff val="60000"/>
            </a:schemeClr>
          </a:solidFill>
        </p:spPr>
        <p:txBody>
          <a:bodyPr anchor="ctr">
            <a:normAutofit/>
          </a:bodyPr>
          <a:lstStyle/>
          <a:p>
            <a:pPr algn="ctr"/>
            <a:r>
              <a:rPr lang="da-DK" sz="3600" dirty="0">
                <a:solidFill>
                  <a:srgbClr val="002060"/>
                </a:solidFill>
                <a:latin typeface="+mn-lt"/>
              </a:rPr>
              <a:t>Hvordan ved vi, hvad der er relevant at kode?</a:t>
            </a:r>
          </a:p>
        </p:txBody>
      </p:sp>
      <p:graphicFrame>
        <p:nvGraphicFramePr>
          <p:cNvPr id="6" name="Pladsholder til indhold 2">
            <a:extLst>
              <a:ext uri="{FF2B5EF4-FFF2-40B4-BE49-F238E27FC236}">
                <a16:creationId xmlns:a16="http://schemas.microsoft.com/office/drawing/2014/main" id="{82A33AA5-937B-44D0-8D82-E2F98B0AD94E}"/>
              </a:ext>
            </a:extLst>
          </p:cNvPr>
          <p:cNvGraphicFramePr>
            <a:graphicFrameLocks noGrp="1"/>
          </p:cNvGraphicFramePr>
          <p:nvPr>
            <p:ph idx="1"/>
            <p:extLst>
              <p:ext uri="{D42A27DB-BD31-4B8C-83A1-F6EECF244321}">
                <p14:modId xmlns:p14="http://schemas.microsoft.com/office/powerpoint/2010/main" val="2061040764"/>
              </p:ext>
            </p:extLst>
          </p:nvPr>
        </p:nvGraphicFramePr>
        <p:xfrm>
          <a:off x="4985886" y="231006"/>
          <a:ext cx="6367913" cy="640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kstfelt 2">
            <a:extLst>
              <a:ext uri="{FF2B5EF4-FFF2-40B4-BE49-F238E27FC236}">
                <a16:creationId xmlns:a16="http://schemas.microsoft.com/office/drawing/2014/main" id="{1733FDE2-01E2-02F2-7675-B8549EC1C37F}"/>
              </a:ext>
            </a:extLst>
          </p:cNvPr>
          <p:cNvSpPr txBox="1"/>
          <p:nvPr/>
        </p:nvSpPr>
        <p:spPr>
          <a:xfrm rot="16200000">
            <a:off x="-852756" y="5674890"/>
            <a:ext cx="2019300" cy="246221"/>
          </a:xfrm>
          <a:prstGeom prst="rect">
            <a:avLst/>
          </a:prstGeom>
          <a:noFill/>
        </p:spPr>
        <p:txBody>
          <a:bodyPr wrap="square" rtlCol="0">
            <a:spAutoFit/>
          </a:bodyPr>
          <a:lstStyle/>
          <a:p>
            <a:pPr>
              <a:spcAft>
                <a:spcPts val="600"/>
              </a:spcAft>
            </a:pPr>
            <a:r>
              <a:rPr lang="da-DK" sz="1000" dirty="0">
                <a:solidFill>
                  <a:schemeClr val="bg1"/>
                </a:solidFill>
              </a:rPr>
              <a:t>© Jeanne Zillmer  3. marts 26</a:t>
            </a:r>
          </a:p>
        </p:txBody>
      </p:sp>
      <p:sp>
        <p:nvSpPr>
          <p:cNvPr id="5" name="Tekstfelt 4">
            <a:extLst>
              <a:ext uri="{FF2B5EF4-FFF2-40B4-BE49-F238E27FC236}">
                <a16:creationId xmlns:a16="http://schemas.microsoft.com/office/drawing/2014/main" id="{D919CFF1-158B-69CB-4007-06446634CCDF}"/>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407219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DBEAA7-5F89-4D5A-A810-AD5C171CCDD7}"/>
              </a:ext>
            </a:extLst>
          </p:cNvPr>
          <p:cNvSpPr>
            <a:spLocks noGrp="1"/>
          </p:cNvSpPr>
          <p:nvPr>
            <p:ph type="title"/>
          </p:nvPr>
        </p:nvSpPr>
        <p:spPr>
          <a:xfrm>
            <a:off x="441770" y="321432"/>
            <a:ext cx="3401568" cy="6097209"/>
          </a:xfrm>
          <a:solidFill>
            <a:schemeClr val="tx2">
              <a:lumMod val="40000"/>
              <a:lumOff val="60000"/>
            </a:schemeClr>
          </a:solidFill>
        </p:spPr>
        <p:txBody>
          <a:bodyPr>
            <a:normAutofit/>
          </a:bodyPr>
          <a:lstStyle/>
          <a:p>
            <a:r>
              <a:rPr lang="da-DK" sz="3600" dirty="0">
                <a:solidFill>
                  <a:srgbClr val="002060"/>
                </a:solidFill>
                <a:latin typeface="+mn-lt"/>
              </a:rPr>
              <a:t>Hvordan inddeles koderne i kategorier i 2. cyklus?</a:t>
            </a:r>
          </a:p>
        </p:txBody>
      </p:sp>
      <p:graphicFrame>
        <p:nvGraphicFramePr>
          <p:cNvPr id="5" name="Pladsholder til indhold 2">
            <a:extLst>
              <a:ext uri="{FF2B5EF4-FFF2-40B4-BE49-F238E27FC236}">
                <a16:creationId xmlns:a16="http://schemas.microsoft.com/office/drawing/2014/main" id="{40BA79A8-DA20-4148-B75A-1E2CBFF8B526}"/>
              </a:ext>
            </a:extLst>
          </p:cNvPr>
          <p:cNvGraphicFramePr>
            <a:graphicFrameLocks noGrp="1"/>
          </p:cNvGraphicFramePr>
          <p:nvPr>
            <p:ph idx="1"/>
            <p:extLst>
              <p:ext uri="{D42A27DB-BD31-4B8C-83A1-F6EECF244321}">
                <p14:modId xmlns:p14="http://schemas.microsoft.com/office/powerpoint/2010/main" val="2841668269"/>
              </p:ext>
            </p:extLst>
          </p:nvPr>
        </p:nvGraphicFramePr>
        <p:xfrm>
          <a:off x="3843338" y="303591"/>
          <a:ext cx="8094514" cy="60972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kstfelt 6">
            <a:extLst>
              <a:ext uri="{FF2B5EF4-FFF2-40B4-BE49-F238E27FC236}">
                <a16:creationId xmlns:a16="http://schemas.microsoft.com/office/drawing/2014/main" id="{FB75B86E-37E6-5182-56BA-D96A252975E7}"/>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5752987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5A33C0-1F64-480D-910F-6155612B70C3}"/>
              </a:ext>
            </a:extLst>
          </p:cNvPr>
          <p:cNvSpPr>
            <a:spLocks noGrp="1"/>
          </p:cNvSpPr>
          <p:nvPr>
            <p:ph type="title"/>
          </p:nvPr>
        </p:nvSpPr>
        <p:spPr>
          <a:xfrm>
            <a:off x="0" y="0"/>
            <a:ext cx="12192000" cy="1325563"/>
          </a:xfrm>
          <a:solidFill>
            <a:schemeClr val="tx2">
              <a:lumMod val="40000"/>
              <a:lumOff val="60000"/>
            </a:schemeClr>
          </a:solidFill>
        </p:spPr>
        <p:txBody>
          <a:bodyPr>
            <a:normAutofit/>
          </a:bodyPr>
          <a:lstStyle/>
          <a:p>
            <a:r>
              <a:rPr lang="da-DK" sz="4000" dirty="0">
                <a:solidFill>
                  <a:srgbClr val="002060"/>
                </a:solidFill>
                <a:latin typeface="+mn-lt"/>
              </a:rPr>
              <a:t>     </a:t>
            </a:r>
            <a:r>
              <a:rPr lang="da-DK" sz="3600" dirty="0">
                <a:solidFill>
                  <a:srgbClr val="002060"/>
                </a:solidFill>
                <a:latin typeface="+mn-lt"/>
              </a:rPr>
              <a:t>Kode hierarki</a:t>
            </a:r>
          </a:p>
        </p:txBody>
      </p:sp>
      <p:sp>
        <p:nvSpPr>
          <p:cNvPr id="3" name="Pladsholder til indhold 2">
            <a:extLst>
              <a:ext uri="{FF2B5EF4-FFF2-40B4-BE49-F238E27FC236}">
                <a16:creationId xmlns:a16="http://schemas.microsoft.com/office/drawing/2014/main" id="{692C0183-7FE7-4D43-8E61-4B65469F0866}"/>
              </a:ext>
            </a:extLst>
          </p:cNvPr>
          <p:cNvSpPr>
            <a:spLocks noGrp="1"/>
          </p:cNvSpPr>
          <p:nvPr>
            <p:ph idx="1"/>
          </p:nvPr>
        </p:nvSpPr>
        <p:spPr>
          <a:xfrm>
            <a:off x="8502869" y="2690648"/>
            <a:ext cx="3552496" cy="4705515"/>
          </a:xfrm>
        </p:spPr>
        <p:txBody>
          <a:bodyPr/>
          <a:lstStyle/>
          <a:p>
            <a:pPr marL="0" indent="0">
              <a:buNone/>
            </a:pPr>
            <a:r>
              <a:rPr lang="da-DK" dirty="0"/>
              <a:t>Her kan man både se overordnede temaer og specialiserede temaer</a:t>
            </a:r>
          </a:p>
        </p:txBody>
      </p:sp>
      <p:sp>
        <p:nvSpPr>
          <p:cNvPr id="7" name="Tekstfelt 6">
            <a:extLst>
              <a:ext uri="{FF2B5EF4-FFF2-40B4-BE49-F238E27FC236}">
                <a16:creationId xmlns:a16="http://schemas.microsoft.com/office/drawing/2014/main" id="{8E48EF5E-1687-3F4D-EB46-ED5945869A98}"/>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pic>
        <p:nvPicPr>
          <p:cNvPr id="8" name="Billede 7">
            <a:extLst>
              <a:ext uri="{FF2B5EF4-FFF2-40B4-BE49-F238E27FC236}">
                <a16:creationId xmlns:a16="http://schemas.microsoft.com/office/drawing/2014/main" id="{24CA69A8-391F-E4A9-1424-987EEB2A239F}"/>
              </a:ext>
            </a:extLst>
          </p:cNvPr>
          <p:cNvPicPr>
            <a:picLocks noChangeAspect="1"/>
          </p:cNvPicPr>
          <p:nvPr/>
        </p:nvPicPr>
        <p:blipFill>
          <a:blip r:embed="rId2"/>
          <a:stretch>
            <a:fillRect/>
          </a:stretch>
        </p:blipFill>
        <p:spPr>
          <a:xfrm>
            <a:off x="696686" y="1684787"/>
            <a:ext cx="6772819" cy="5116159"/>
          </a:xfrm>
          <a:prstGeom prst="rect">
            <a:avLst/>
          </a:prstGeom>
        </p:spPr>
      </p:pic>
    </p:spTree>
    <p:extLst>
      <p:ext uri="{BB962C8B-B14F-4D97-AF65-F5344CB8AC3E}">
        <p14:creationId xmlns:p14="http://schemas.microsoft.com/office/powerpoint/2010/main" val="6282451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03D6B3-BA71-4671-910C-4ADE9B0D3739}"/>
              </a:ext>
            </a:extLst>
          </p:cNvPr>
          <p:cNvSpPr>
            <a:spLocks noGrp="1"/>
          </p:cNvSpPr>
          <p:nvPr>
            <p:ph type="title"/>
          </p:nvPr>
        </p:nvSpPr>
        <p:spPr>
          <a:xfrm>
            <a:off x="0" y="1"/>
            <a:ext cx="12192000" cy="1349828"/>
          </a:xfrm>
          <a:solidFill>
            <a:schemeClr val="tx2">
              <a:lumMod val="40000"/>
              <a:lumOff val="60000"/>
            </a:schemeClr>
          </a:solidFill>
        </p:spPr>
        <p:txBody>
          <a:bodyPr>
            <a:normAutofit/>
          </a:bodyPr>
          <a:lstStyle/>
          <a:p>
            <a:r>
              <a:rPr lang="da-DK" sz="3600" dirty="0">
                <a:solidFill>
                  <a:srgbClr val="002060"/>
                </a:solidFill>
                <a:latin typeface="+mn-lt"/>
              </a:rPr>
              <a:t>    Hvad kunne være et kodemønster?</a:t>
            </a:r>
          </a:p>
        </p:txBody>
      </p:sp>
      <p:sp>
        <p:nvSpPr>
          <p:cNvPr id="3" name="Pladsholder til indhold 2">
            <a:extLst>
              <a:ext uri="{FF2B5EF4-FFF2-40B4-BE49-F238E27FC236}">
                <a16:creationId xmlns:a16="http://schemas.microsoft.com/office/drawing/2014/main" id="{AFF4952F-F5C0-441C-802E-16866CD79A2B}"/>
              </a:ext>
            </a:extLst>
          </p:cNvPr>
          <p:cNvSpPr>
            <a:spLocks noGrp="1"/>
          </p:cNvSpPr>
          <p:nvPr>
            <p:ph idx="1"/>
          </p:nvPr>
        </p:nvSpPr>
        <p:spPr>
          <a:xfrm>
            <a:off x="335181" y="1926544"/>
            <a:ext cx="11521637" cy="4351338"/>
          </a:xfrm>
        </p:spPr>
        <p:txBody>
          <a:bodyPr>
            <a:normAutofit fontScale="92500" lnSpcReduction="20000"/>
          </a:bodyPr>
          <a:lstStyle/>
          <a:p>
            <a:r>
              <a:rPr lang="da-DK" dirty="0"/>
              <a:t>Emner/ fænomener ex. 2 eller flere uafhængige respondenter omtaler samme emne, uden at være opfordret hertil i et spørgsmål</a:t>
            </a:r>
          </a:p>
          <a:p>
            <a:r>
              <a:rPr lang="da-DK" dirty="0"/>
              <a:t>Årsager/ Forklaringer ex. 2 eller flere uafhængige respondenter giver samme forklaring på et spørgsmål/ har samme opfattelse af et fænomen/ en hændelse</a:t>
            </a:r>
          </a:p>
          <a:p>
            <a:r>
              <a:rPr lang="da-DK" dirty="0"/>
              <a:t>Relationer – ex. 2 eller flere uafhængige respondenter udpeger de samme personer som f.eks. teamets uformelle leder, den bedste forhandler, den der sørger for vi får tingene gjort </a:t>
            </a:r>
          </a:p>
          <a:p>
            <a:r>
              <a:rPr lang="da-DK" dirty="0"/>
              <a:t>Teoretiske konstruktioner ex. 2 eller flere uafhængige respondenter er enige om, hvordan beslutninger bliver taget, hvordan succeser bedst fejres, prioriteret rækkefølge/ sekvens af et projekts opgaver </a:t>
            </a:r>
          </a:p>
          <a:p>
            <a:r>
              <a:rPr lang="da-DK" dirty="0"/>
              <a:t>Følelser ex. 2 eller flere uafhængige respondenter udtrykker et fænomen udløser de samme følelser 								</a:t>
            </a:r>
          </a:p>
        </p:txBody>
      </p:sp>
      <p:sp>
        <p:nvSpPr>
          <p:cNvPr id="6" name="Tekstfelt 5">
            <a:extLst>
              <a:ext uri="{FF2B5EF4-FFF2-40B4-BE49-F238E27FC236}">
                <a16:creationId xmlns:a16="http://schemas.microsoft.com/office/drawing/2014/main" id="{61CF6141-0F3A-9427-957C-921052827878}"/>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5807916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2"/>
            <a:ext cx="12192000" cy="500741"/>
          </a:xfrm>
          <a:solidFill>
            <a:schemeClr val="tx2">
              <a:lumMod val="40000"/>
              <a:lumOff val="60000"/>
            </a:schemeClr>
          </a:solidFill>
        </p:spPr>
        <p:txBody>
          <a:bodyPr>
            <a:normAutofit fontScale="90000"/>
          </a:bodyPr>
          <a:lstStyle/>
          <a:p>
            <a:r>
              <a:rPr lang="da-DK" sz="4000" dirty="0">
                <a:solidFill>
                  <a:schemeClr val="bg1"/>
                </a:solidFill>
              </a:rPr>
              <a:t>   </a:t>
            </a:r>
            <a:r>
              <a:rPr lang="da-DK" sz="3600" dirty="0">
                <a:solidFill>
                  <a:srgbClr val="002060"/>
                </a:solidFill>
                <a:latin typeface="+mn-lt"/>
              </a:rPr>
              <a:t>Metoder til kodning </a:t>
            </a:r>
            <a:r>
              <a:rPr lang="da-DK" sz="2400" dirty="0">
                <a:solidFill>
                  <a:srgbClr val="002060"/>
                </a:solidFill>
                <a:latin typeface="+mn-lt"/>
              </a:rPr>
              <a:t>(der findes mere end 100)</a:t>
            </a:r>
          </a:p>
        </p:txBody>
      </p:sp>
      <p:sp>
        <p:nvSpPr>
          <p:cNvPr id="3" name="Pladsholder til indhold 2"/>
          <p:cNvSpPr>
            <a:spLocks noGrp="1"/>
          </p:cNvSpPr>
          <p:nvPr>
            <p:ph idx="1"/>
          </p:nvPr>
        </p:nvSpPr>
        <p:spPr>
          <a:xfrm>
            <a:off x="89028" y="642257"/>
            <a:ext cx="11793036" cy="6411685"/>
          </a:xfrm>
        </p:spPr>
        <p:txBody>
          <a:bodyPr>
            <a:normAutofit fontScale="77500" lnSpcReduction="20000"/>
          </a:bodyPr>
          <a:lstStyle/>
          <a:p>
            <a:pPr marL="514350" indent="-514350">
              <a:buFont typeface="+mj-lt"/>
              <a:buAutoNum type="arabicPeriod"/>
            </a:pPr>
            <a:r>
              <a:rPr lang="da-DK" dirty="0"/>
              <a:t>Deskriptiv kodning</a:t>
            </a:r>
          </a:p>
          <a:p>
            <a:pPr marL="456094" lvl="1" indent="0">
              <a:buNone/>
            </a:pPr>
            <a:r>
              <a:rPr lang="da-DK" dirty="0"/>
              <a:t>- Kode i form af et ord eller en kort sætning som opsummerer eller forklarer et hovedtema i et uddrag af den kvalitative empiri som analyseres (fx en passage i et interview). </a:t>
            </a:r>
          </a:p>
          <a:p>
            <a:pPr marL="514350" indent="-514350">
              <a:buFont typeface="+mj-lt"/>
              <a:buAutoNum type="arabicPeriod"/>
            </a:pPr>
            <a:r>
              <a:rPr lang="da-DK" dirty="0"/>
              <a:t>In </a:t>
            </a:r>
            <a:r>
              <a:rPr lang="da-DK" dirty="0" err="1"/>
              <a:t>Vivo</a:t>
            </a:r>
            <a:r>
              <a:rPr lang="da-DK" dirty="0"/>
              <a:t> (eller </a:t>
            </a:r>
            <a:r>
              <a:rPr lang="da-DK" dirty="0" err="1"/>
              <a:t>NVivo</a:t>
            </a:r>
            <a:r>
              <a:rPr lang="da-DK" dirty="0"/>
              <a:t>) kodning</a:t>
            </a:r>
          </a:p>
          <a:p>
            <a:pPr marL="456094" lvl="1" indent="0">
              <a:buNone/>
            </a:pPr>
            <a:r>
              <a:rPr lang="da-DK" dirty="0"/>
              <a:t>- Kode i form af et ord eller en kort sætning fra informanternes egne beskrivelser/fortællinger/udsagn (koden angives i citationstegn for at understrege at det er informantens egne ord). </a:t>
            </a:r>
          </a:p>
          <a:p>
            <a:pPr marL="514350" indent="-514350">
              <a:buFont typeface="+mj-lt"/>
              <a:buAutoNum type="arabicPeriod"/>
            </a:pPr>
            <a:r>
              <a:rPr lang="da-DK" dirty="0"/>
              <a:t>Proceskodning </a:t>
            </a:r>
            <a:r>
              <a:rPr lang="da-DK" sz="2400" dirty="0"/>
              <a:t>(lukket kodning)</a:t>
            </a:r>
          </a:p>
          <a:p>
            <a:pPr marL="0" indent="0" defTabSz="452438">
              <a:buNone/>
              <a:tabLst>
                <a:tab pos="452438" algn="l"/>
              </a:tabLst>
            </a:pPr>
            <a:r>
              <a:rPr lang="da-DK" dirty="0"/>
              <a:t>	</a:t>
            </a:r>
            <a:r>
              <a:rPr lang="da-DK" sz="2400" dirty="0"/>
              <a:t>- Kode i form af et ord eller kort sætning, der sætter fokus på handling eller interaktion 	(fx 	hvordan rygter 	spredes)</a:t>
            </a:r>
          </a:p>
          <a:p>
            <a:pPr marL="514350" indent="-514350">
              <a:buAutoNum type="arabicPeriod" startAt="4"/>
            </a:pPr>
            <a:r>
              <a:rPr lang="da-DK" dirty="0"/>
              <a:t>Affekt kodning </a:t>
            </a:r>
            <a:r>
              <a:rPr lang="da-DK" sz="2500" dirty="0"/>
              <a:t>(lukket kodning) </a:t>
            </a:r>
          </a:p>
          <a:p>
            <a:pPr marL="0" indent="0" defTabSz="452438">
              <a:buNone/>
            </a:pPr>
            <a:r>
              <a:rPr lang="da-DK" sz="2600" dirty="0"/>
              <a:t>	- </a:t>
            </a:r>
            <a:r>
              <a:rPr lang="da-DK" sz="2400" dirty="0"/>
              <a:t>Koder, hvor man søger affektion, emotionel respons, refleksion, udtryk</a:t>
            </a:r>
          </a:p>
          <a:p>
            <a:pPr marL="0" indent="0" algn="l">
              <a:buNone/>
            </a:pPr>
            <a:r>
              <a:rPr lang="da-DK" dirty="0"/>
              <a:t>5.     Aksial kodning </a:t>
            </a:r>
            <a:r>
              <a:rPr lang="da-DK" sz="2400" dirty="0"/>
              <a:t>(lukket kodning)</a:t>
            </a:r>
            <a:endParaRPr lang="da-DK" sz="1600" dirty="0"/>
          </a:p>
          <a:p>
            <a:pPr marL="0" indent="0" defTabSz="452438">
              <a:buNone/>
            </a:pPr>
            <a:r>
              <a:rPr lang="da-DK" sz="2400" dirty="0"/>
              <a:t>	 - Hvor man anvender en matrix eller form for skema til at fylde udvalgt/ kodet data ind i</a:t>
            </a:r>
          </a:p>
          <a:p>
            <a:pPr marL="0" indent="0">
              <a:buNone/>
            </a:pPr>
            <a:r>
              <a:rPr lang="da-DK" dirty="0"/>
              <a:t>6.     Selektiv Kodning </a:t>
            </a:r>
            <a:r>
              <a:rPr lang="da-DK" sz="2400" dirty="0"/>
              <a:t>(kun lukket kodning og typisk 3. eller måske 4. cyklus)</a:t>
            </a:r>
          </a:p>
          <a:p>
            <a:pPr marL="0" indent="0" defTabSz="452438">
              <a:buNone/>
            </a:pPr>
            <a:r>
              <a:rPr lang="da-DK" sz="2400" dirty="0"/>
              <a:t>	- Hvor man søger at samle underkoder i et koncept eller tema</a:t>
            </a:r>
          </a:p>
          <a:p>
            <a:pPr marL="0" indent="0" defTabSz="452438">
              <a:buNone/>
            </a:pPr>
            <a:r>
              <a:rPr lang="da-DK" sz="2400" dirty="0"/>
              <a:t>7. 	</a:t>
            </a:r>
            <a:r>
              <a:rPr lang="da-DK" dirty="0"/>
              <a:t>Teoretisk kodning</a:t>
            </a:r>
            <a:endParaRPr lang="da-DK" sz="2400" dirty="0"/>
          </a:p>
          <a:p>
            <a:pPr marL="0" indent="0" defTabSz="452438">
              <a:buNone/>
            </a:pPr>
            <a:r>
              <a:rPr lang="da-DK" sz="2400" dirty="0"/>
              <a:t>	- Når man leder efter udsagn, som matcher/ bekræfter/ afkræfter en forudbestemt teori (lukket), eller udsagn der 	kan 	omdannes til teori (åben)</a:t>
            </a:r>
          </a:p>
          <a:p>
            <a:pPr marL="457200" indent="-457200" defTabSz="452438">
              <a:buAutoNum type="arabicPeriod" startAt="8"/>
            </a:pPr>
            <a:r>
              <a:rPr lang="da-DK" dirty="0" err="1"/>
              <a:t>Attribute</a:t>
            </a:r>
            <a:r>
              <a:rPr lang="da-DK" dirty="0"/>
              <a:t> kodning </a:t>
            </a:r>
            <a:r>
              <a:rPr lang="da-DK" sz="2400" dirty="0"/>
              <a:t>(lukket kodning)</a:t>
            </a:r>
          </a:p>
          <a:p>
            <a:pPr marL="0" indent="0" defTabSz="452438">
              <a:buNone/>
            </a:pPr>
            <a:r>
              <a:rPr lang="da-DK" sz="2400" dirty="0"/>
              <a:t>	- Når vi leder efter karakteristika for en person f.eks. alder, titel, køn, profession, uddannelsesniveau</a:t>
            </a:r>
          </a:p>
          <a:p>
            <a:pPr marL="0" indent="0" defTabSz="452438">
              <a:buNone/>
            </a:pPr>
            <a:endParaRPr lang="da-DK" sz="2400" dirty="0"/>
          </a:p>
        </p:txBody>
      </p:sp>
      <p:sp>
        <p:nvSpPr>
          <p:cNvPr id="6" name="Tekstfelt 5">
            <a:extLst>
              <a:ext uri="{FF2B5EF4-FFF2-40B4-BE49-F238E27FC236}">
                <a16:creationId xmlns:a16="http://schemas.microsoft.com/office/drawing/2014/main" id="{E73117A2-3333-864F-FF22-A4568E2FB658}"/>
              </a:ext>
            </a:extLst>
          </p:cNvPr>
          <p:cNvSpPr txBox="1"/>
          <p:nvPr/>
        </p:nvSpPr>
        <p:spPr>
          <a:xfrm>
            <a:off x="10112149" y="6400120"/>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6718878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CB87E4-D3F4-4973-AF2E-D7B68470D7B4}"/>
              </a:ext>
            </a:extLst>
          </p:cNvPr>
          <p:cNvSpPr>
            <a:spLocks noGrp="1"/>
          </p:cNvSpPr>
          <p:nvPr>
            <p:ph type="title"/>
          </p:nvPr>
        </p:nvSpPr>
        <p:spPr>
          <a:xfrm>
            <a:off x="0" y="1"/>
            <a:ext cx="12192000" cy="1479478"/>
          </a:xfrm>
          <a:solidFill>
            <a:schemeClr val="tx2">
              <a:lumMod val="40000"/>
              <a:lumOff val="60000"/>
            </a:schemeClr>
          </a:solidFill>
        </p:spPr>
        <p:txBody>
          <a:bodyPr>
            <a:normAutofit/>
          </a:bodyPr>
          <a:lstStyle/>
          <a:p>
            <a:r>
              <a:rPr lang="da-DK" sz="3600" dirty="0">
                <a:solidFill>
                  <a:srgbClr val="002060"/>
                </a:solidFill>
                <a:latin typeface="+mn-lt"/>
              </a:rPr>
              <a:t>	Affektive koder</a:t>
            </a:r>
          </a:p>
        </p:txBody>
      </p:sp>
      <p:sp>
        <p:nvSpPr>
          <p:cNvPr id="3" name="Pladsholder til indhold 2">
            <a:extLst>
              <a:ext uri="{FF2B5EF4-FFF2-40B4-BE49-F238E27FC236}">
                <a16:creationId xmlns:a16="http://schemas.microsoft.com/office/drawing/2014/main" id="{5A083F31-5917-4672-B568-98640BB905A3}"/>
              </a:ext>
            </a:extLst>
          </p:cNvPr>
          <p:cNvSpPr>
            <a:spLocks noGrp="1"/>
          </p:cNvSpPr>
          <p:nvPr>
            <p:ph idx="1"/>
          </p:nvPr>
        </p:nvSpPr>
        <p:spPr/>
        <p:txBody>
          <a:bodyPr>
            <a:normAutofit fontScale="92500" lnSpcReduction="20000"/>
          </a:bodyPr>
          <a:lstStyle/>
          <a:p>
            <a:pPr marL="457200" indent="-457200">
              <a:buFont typeface="+mj-lt"/>
              <a:buAutoNum type="arabicPeriod"/>
            </a:pPr>
            <a:r>
              <a:rPr lang="da-DK" dirty="0"/>
              <a:t>Positiv læsning af teksten </a:t>
            </a:r>
            <a:r>
              <a:rPr lang="da-DK" dirty="0">
                <a:sym typeface="Wingdings" pitchFamily="2" charset="2"/>
              </a:rPr>
              <a:t> finde alt det gode frem</a:t>
            </a:r>
          </a:p>
          <a:p>
            <a:pPr marL="457200" indent="-457200">
              <a:buFont typeface="+mj-lt"/>
              <a:buAutoNum type="arabicPeriod"/>
            </a:pPr>
            <a:r>
              <a:rPr lang="da-DK" dirty="0">
                <a:sym typeface="Wingdings" pitchFamily="2" charset="2"/>
              </a:rPr>
              <a:t>Negativ læsning af teksten på  finde alt det mindre gode frem</a:t>
            </a:r>
            <a:endParaRPr lang="da-DK" dirty="0"/>
          </a:p>
          <a:p>
            <a:pPr marL="457200" indent="-457200">
              <a:buFont typeface="+mj-lt"/>
              <a:buAutoNum type="arabicPeriod"/>
            </a:pPr>
            <a:r>
              <a:rPr lang="da-DK" dirty="0"/>
              <a:t>Kodning med fokus på følelser</a:t>
            </a:r>
            <a:br>
              <a:rPr lang="da-DK" dirty="0"/>
            </a:br>
            <a:r>
              <a:rPr lang="da-DK" dirty="0"/>
              <a:t>- Kode i form af ord eller kort sætning som opsummerer eller beskriver en følelse som informanten genkalder eller har oplevet. </a:t>
            </a:r>
          </a:p>
          <a:p>
            <a:pPr marL="457200" indent="-457200">
              <a:buFont typeface="+mj-lt"/>
              <a:buAutoNum type="arabicPeriod"/>
            </a:pPr>
            <a:r>
              <a:rPr lang="da-DK" dirty="0"/>
              <a:t>Kodning med fokus på værdier</a:t>
            </a:r>
            <a:br>
              <a:rPr lang="da-DK" dirty="0"/>
            </a:br>
            <a:r>
              <a:rPr lang="da-DK" dirty="0"/>
              <a:t>- Kode i form af ord eller kort sætning som angiver en informants værdier, holdninger, overbevisninger, verdensbillede m.m.</a:t>
            </a:r>
          </a:p>
          <a:p>
            <a:pPr marL="457200" indent="-457200">
              <a:buFont typeface="+mj-lt"/>
              <a:buAutoNum type="arabicPeriod"/>
            </a:pPr>
            <a:r>
              <a:rPr lang="da-DK" dirty="0"/>
              <a:t>Kodning med fokus på evaluering</a:t>
            </a:r>
            <a:br>
              <a:rPr lang="da-DK" dirty="0"/>
            </a:br>
            <a:r>
              <a:rPr lang="da-DK" dirty="0"/>
              <a:t>- Kode i form af ord eller kort sætning som angiver ”evalueringen” af noget ( et + eller et – foran angiver om evalueringen er positiv eller negativ). </a:t>
            </a:r>
          </a:p>
        </p:txBody>
      </p:sp>
      <p:sp>
        <p:nvSpPr>
          <p:cNvPr id="6" name="Tekstfelt 5">
            <a:extLst>
              <a:ext uri="{FF2B5EF4-FFF2-40B4-BE49-F238E27FC236}">
                <a16:creationId xmlns:a16="http://schemas.microsoft.com/office/drawing/2014/main" id="{43410564-D199-4A22-B0A3-08633A9BF5FF}"/>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8945201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1"/>
            <a:ext cx="12191999" cy="836614"/>
          </a:xfrm>
          <a:solidFill>
            <a:schemeClr val="tx2">
              <a:lumMod val="40000"/>
              <a:lumOff val="60000"/>
            </a:schemeClr>
          </a:solidFill>
        </p:spPr>
        <p:txBody>
          <a:bodyPr>
            <a:noAutofit/>
          </a:bodyPr>
          <a:lstStyle/>
          <a:p>
            <a:br>
              <a:rPr lang="da-DK" sz="2800" dirty="0">
                <a:latin typeface="+mn-lt"/>
              </a:rPr>
            </a:br>
            <a:r>
              <a:rPr lang="da-DK" sz="2800" dirty="0">
                <a:latin typeface="+mn-lt"/>
              </a:rPr>
              <a:t>	</a:t>
            </a:r>
            <a:r>
              <a:rPr lang="da-DK" sz="3600" dirty="0">
                <a:solidFill>
                  <a:srgbClr val="002060"/>
                </a:solidFill>
                <a:latin typeface="+mn-lt"/>
              </a:rPr>
              <a:t>Aksial Kodning </a:t>
            </a:r>
            <a:r>
              <a:rPr lang="da-DK" sz="2800" dirty="0">
                <a:solidFill>
                  <a:srgbClr val="002060"/>
                </a:solidFill>
                <a:latin typeface="+mn-lt"/>
              </a:rPr>
              <a:t>(struktur)</a:t>
            </a:r>
            <a:br>
              <a:rPr lang="da-DK" sz="2800" dirty="0">
                <a:solidFill>
                  <a:schemeClr val="bg1"/>
                </a:solidFill>
                <a:latin typeface="+mn-lt"/>
              </a:rPr>
            </a:br>
            <a:endParaRPr lang="da-DK" sz="2800" dirty="0">
              <a:solidFill>
                <a:schemeClr val="bg1"/>
              </a:solidFill>
              <a:latin typeface="+mn-lt"/>
            </a:endParaRPr>
          </a:p>
        </p:txBody>
      </p:sp>
      <p:pic>
        <p:nvPicPr>
          <p:cNvPr id="6" name="Billede 5">
            <a:extLst>
              <a:ext uri="{FF2B5EF4-FFF2-40B4-BE49-F238E27FC236}">
                <a16:creationId xmlns:a16="http://schemas.microsoft.com/office/drawing/2014/main" id="{350B6C11-7876-F117-10AD-2DBAE5449717}"/>
              </a:ext>
            </a:extLst>
          </p:cNvPr>
          <p:cNvPicPr>
            <a:picLocks noChangeAspect="1"/>
          </p:cNvPicPr>
          <p:nvPr/>
        </p:nvPicPr>
        <p:blipFill>
          <a:blip r:embed="rId2"/>
          <a:stretch>
            <a:fillRect/>
          </a:stretch>
        </p:blipFill>
        <p:spPr>
          <a:xfrm>
            <a:off x="416571" y="971911"/>
            <a:ext cx="7467600" cy="4150805"/>
          </a:xfrm>
          <a:prstGeom prst="rect">
            <a:avLst/>
          </a:prstGeom>
        </p:spPr>
      </p:pic>
      <p:sp>
        <p:nvSpPr>
          <p:cNvPr id="8" name="Tekstfelt 7">
            <a:extLst>
              <a:ext uri="{FF2B5EF4-FFF2-40B4-BE49-F238E27FC236}">
                <a16:creationId xmlns:a16="http://schemas.microsoft.com/office/drawing/2014/main" id="{C3903FCA-A2D5-C157-8740-E2A909D47C62}"/>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
        <p:nvSpPr>
          <p:cNvPr id="9" name="Tekstfelt 8">
            <a:extLst>
              <a:ext uri="{FF2B5EF4-FFF2-40B4-BE49-F238E27FC236}">
                <a16:creationId xmlns:a16="http://schemas.microsoft.com/office/drawing/2014/main" id="{383F6E98-5711-3357-2DC9-3FB529D93B53}"/>
              </a:ext>
            </a:extLst>
          </p:cNvPr>
          <p:cNvSpPr txBox="1"/>
          <p:nvPr/>
        </p:nvSpPr>
        <p:spPr>
          <a:xfrm>
            <a:off x="262713" y="5122716"/>
            <a:ext cx="11666572" cy="1846659"/>
          </a:xfrm>
          <a:prstGeom prst="rect">
            <a:avLst/>
          </a:prstGeom>
          <a:noFill/>
        </p:spPr>
        <p:txBody>
          <a:bodyPr wrap="square" rtlCol="0">
            <a:spAutoFit/>
          </a:bodyPr>
          <a:lstStyle/>
          <a:p>
            <a:pPr marL="342900" lvl="0" indent="-342900">
              <a:buFont typeface="Arial" panose="020B0604020202020204" pitchFamily="34" charset="0"/>
              <a:buChar char="•"/>
            </a:pPr>
            <a:r>
              <a:rPr lang="da-DK" sz="2400" dirty="0"/>
              <a:t>Du forbinder koder og kategorier, så relationer, mønstre og sammenhænge i data bliver tydelige</a:t>
            </a:r>
          </a:p>
          <a:p>
            <a:pPr marL="342900" lvl="0" indent="-342900">
              <a:buFont typeface="Arial" panose="020B0604020202020204" pitchFamily="34" charset="0"/>
              <a:buChar char="•"/>
            </a:pPr>
            <a:r>
              <a:rPr lang="da-DK" sz="2400" dirty="0"/>
              <a:t>Du organiserer materialet omkring centrale temaer, så analysen bevæger sig fra enkeltdel til struktur og helhed</a:t>
            </a:r>
          </a:p>
          <a:p>
            <a:endParaRPr lang="da-DK" dirty="0"/>
          </a:p>
        </p:txBody>
      </p:sp>
    </p:spTree>
    <p:extLst>
      <p:ext uri="{BB962C8B-B14F-4D97-AF65-F5344CB8AC3E}">
        <p14:creationId xmlns:p14="http://schemas.microsoft.com/office/powerpoint/2010/main" val="3241600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483E2-89C9-77A6-FB8C-B44763F80ED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F6A3724-4FCF-CD9F-115A-1A6D9E3652CE}"/>
              </a:ext>
            </a:extLst>
          </p:cNvPr>
          <p:cNvSpPr>
            <a:spLocks noGrp="1"/>
          </p:cNvSpPr>
          <p:nvPr>
            <p:ph type="title"/>
          </p:nvPr>
        </p:nvSpPr>
        <p:spPr>
          <a:xfrm>
            <a:off x="0" y="0"/>
            <a:ext cx="12192000" cy="1031420"/>
          </a:xfrm>
          <a:solidFill>
            <a:schemeClr val="tx2">
              <a:lumMod val="40000"/>
              <a:lumOff val="60000"/>
            </a:schemeClr>
          </a:solidFill>
        </p:spPr>
        <p:txBody>
          <a:bodyPr>
            <a:normAutofit fontScale="90000"/>
          </a:bodyPr>
          <a:lstStyle/>
          <a:p>
            <a:br>
              <a:rPr lang="da-DK" sz="4000" dirty="0">
                <a:solidFill>
                  <a:schemeClr val="accent5">
                    <a:lumMod val="50000"/>
                  </a:schemeClr>
                </a:solidFill>
                <a:latin typeface="+mn-lt"/>
              </a:rPr>
            </a:br>
            <a:r>
              <a:rPr lang="da-DK" sz="4000" dirty="0">
                <a:solidFill>
                  <a:schemeClr val="accent5">
                    <a:lumMod val="50000"/>
                  </a:schemeClr>
                </a:solidFill>
                <a:latin typeface="+mn-lt"/>
              </a:rPr>
              <a:t>   </a:t>
            </a:r>
            <a:br>
              <a:rPr lang="da-DK" sz="4000" dirty="0">
                <a:solidFill>
                  <a:schemeClr val="accent5">
                    <a:lumMod val="50000"/>
                  </a:schemeClr>
                </a:solidFill>
                <a:latin typeface="+mn-lt"/>
              </a:rPr>
            </a:br>
            <a:r>
              <a:rPr lang="da-DK" sz="4000" dirty="0">
                <a:solidFill>
                  <a:srgbClr val="002060"/>
                </a:solidFill>
                <a:latin typeface="+mn-lt"/>
              </a:rPr>
              <a:t>Hvad indeholder et metodekapitel II? </a:t>
            </a:r>
            <a:r>
              <a:rPr lang="da-DK" sz="2700" dirty="0">
                <a:solidFill>
                  <a:srgbClr val="002060"/>
                </a:solidFill>
                <a:latin typeface="+mn-lt"/>
              </a:rPr>
              <a:t>(ikke nødvendigvis i denne rækkefølge)</a:t>
            </a:r>
            <a:br>
              <a:rPr lang="da-DK" sz="2700" dirty="0">
                <a:solidFill>
                  <a:srgbClr val="002060"/>
                </a:solidFill>
                <a:latin typeface="+mn-lt"/>
              </a:rPr>
            </a:br>
            <a:br>
              <a:rPr lang="da-DK" sz="4000" dirty="0">
                <a:solidFill>
                  <a:srgbClr val="002060"/>
                </a:solidFill>
                <a:latin typeface="+mn-lt"/>
              </a:rPr>
            </a:br>
            <a:endParaRPr lang="da-DK" sz="4000" dirty="0">
              <a:solidFill>
                <a:srgbClr val="002060"/>
              </a:solidFill>
              <a:latin typeface="+mn-lt"/>
            </a:endParaRPr>
          </a:p>
        </p:txBody>
      </p:sp>
      <p:sp>
        <p:nvSpPr>
          <p:cNvPr id="3" name="Pladsholder til indhold 2">
            <a:extLst>
              <a:ext uri="{FF2B5EF4-FFF2-40B4-BE49-F238E27FC236}">
                <a16:creationId xmlns:a16="http://schemas.microsoft.com/office/drawing/2014/main" id="{CC6E4601-D11C-2A7F-107C-D14B516C400F}"/>
              </a:ext>
            </a:extLst>
          </p:cNvPr>
          <p:cNvSpPr>
            <a:spLocks noGrp="1"/>
          </p:cNvSpPr>
          <p:nvPr>
            <p:ph idx="1"/>
          </p:nvPr>
        </p:nvSpPr>
        <p:spPr>
          <a:xfrm>
            <a:off x="0" y="1031420"/>
            <a:ext cx="12191999" cy="5998029"/>
          </a:xfrm>
        </p:spPr>
        <p:txBody>
          <a:bodyPr>
            <a:normAutofit/>
          </a:bodyPr>
          <a:lstStyle/>
          <a:p>
            <a:pPr marL="0" indent="0">
              <a:buNone/>
            </a:pPr>
            <a:r>
              <a:rPr lang="da-DK" b="1" dirty="0"/>
              <a:t>Dataindsamling</a:t>
            </a:r>
            <a:endParaRPr lang="da-DK" dirty="0"/>
          </a:p>
          <a:p>
            <a:r>
              <a:rPr lang="da-DK" dirty="0"/>
              <a:t>Beskriv præcist, hvilken plan I har for projektet (skrives i nutid eller fremtid)</a:t>
            </a:r>
          </a:p>
          <a:p>
            <a:r>
              <a:rPr lang="da-DK" dirty="0"/>
              <a:t>Interviews </a:t>
            </a:r>
            <a:r>
              <a:rPr lang="da-DK" sz="2400" dirty="0"/>
              <a:t>(Henvisning til bilag: interviewguide, spørgeguide)</a:t>
            </a:r>
          </a:p>
          <a:p>
            <a:pPr lvl="1"/>
            <a:r>
              <a:rPr lang="da-DK" dirty="0"/>
              <a:t>Type (semi-struktureret, eksplorativt, ekspertinterview)</a:t>
            </a:r>
          </a:p>
          <a:p>
            <a:pPr lvl="1"/>
            <a:r>
              <a:rPr lang="da-DK" dirty="0"/>
              <a:t>Udvælgelse af informanter</a:t>
            </a:r>
          </a:p>
          <a:p>
            <a:pPr lvl="1"/>
            <a:r>
              <a:rPr lang="da-DK" dirty="0"/>
              <a:t>Praktisk gennemførelse</a:t>
            </a:r>
          </a:p>
          <a:p>
            <a:r>
              <a:rPr lang="da-DK" dirty="0"/>
              <a:t>Observationer </a:t>
            </a:r>
            <a:r>
              <a:rPr lang="da-DK" sz="2400" dirty="0"/>
              <a:t>(Henvisning til bilag: observationsguide)</a:t>
            </a:r>
          </a:p>
          <a:p>
            <a:pPr lvl="1"/>
            <a:r>
              <a:rPr lang="da-DK" dirty="0"/>
              <a:t>Observationsform (deltagende, ikke-deltagende)</a:t>
            </a:r>
          </a:p>
          <a:p>
            <a:pPr lvl="1"/>
            <a:r>
              <a:rPr lang="da-DK" dirty="0"/>
              <a:t>Fokusområder</a:t>
            </a:r>
          </a:p>
          <a:p>
            <a:pPr lvl="1"/>
            <a:r>
              <a:rPr lang="da-DK" dirty="0"/>
              <a:t>Rolle i feltet</a:t>
            </a:r>
          </a:p>
          <a:p>
            <a:r>
              <a:rPr lang="da-DK" dirty="0"/>
              <a:t>Dokumentanalyse </a:t>
            </a:r>
            <a:r>
              <a:rPr lang="da-DK" sz="2400" dirty="0"/>
              <a:t>(Henvisning til bilag: dokumentanalyse pr. dokument)</a:t>
            </a:r>
          </a:p>
          <a:p>
            <a:pPr lvl="1"/>
            <a:r>
              <a:rPr lang="da-DK" dirty="0"/>
              <a:t>Hvilke dokumenter og hvorfor</a:t>
            </a:r>
          </a:p>
          <a:p>
            <a:pPr lvl="1"/>
            <a:r>
              <a:rPr lang="da-DK" dirty="0"/>
              <a:t>Analytiske kriterier</a:t>
            </a:r>
          </a:p>
        </p:txBody>
      </p:sp>
      <p:sp>
        <p:nvSpPr>
          <p:cNvPr id="8" name="Tekstfelt 7">
            <a:extLst>
              <a:ext uri="{FF2B5EF4-FFF2-40B4-BE49-F238E27FC236}">
                <a16:creationId xmlns:a16="http://schemas.microsoft.com/office/drawing/2014/main" id="{3343D40C-1A30-E89C-1D81-38E0E6A8FB3E}"/>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1586459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boks 2"/>
          <p:cNvSpPr txBox="1"/>
          <p:nvPr/>
        </p:nvSpPr>
        <p:spPr>
          <a:xfrm>
            <a:off x="174171" y="1262744"/>
            <a:ext cx="12017828" cy="5789277"/>
          </a:xfrm>
          <a:prstGeom prst="rect">
            <a:avLst/>
          </a:prstGeom>
          <a:noFill/>
        </p:spPr>
        <p:txBody>
          <a:bodyPr wrap="square" rtlCol="0">
            <a:spAutoFit/>
          </a:bodyPr>
          <a:lstStyle/>
          <a:p>
            <a:r>
              <a:rPr lang="da-DK" sz="2400" b="1" dirty="0"/>
              <a:t>Formål</a:t>
            </a:r>
          </a:p>
          <a:p>
            <a:r>
              <a:rPr lang="da-DK" sz="2400" dirty="0"/>
              <a:t>At identificere analysens kernekategori og samle alle øvrige kategorier i én sammenhængende hovedfortælling - ofte baseret på en forudgående aksial kodning</a:t>
            </a:r>
          </a:p>
          <a:p>
            <a:r>
              <a:rPr lang="da-DK" sz="2400" b="1" dirty="0"/>
              <a:t>Hvad er selektiv kodning?</a:t>
            </a:r>
          </a:p>
          <a:p>
            <a:pPr lvl="0"/>
            <a:r>
              <a:rPr lang="da-DK" sz="2400" dirty="0"/>
              <a:t>Den afsluttende kodningsfase, hvor du udvælger den mest centrale kategori i dit materiale.</a:t>
            </a:r>
          </a:p>
          <a:p>
            <a:pPr lvl="0"/>
            <a:r>
              <a:rPr lang="da-DK" sz="2400" dirty="0"/>
              <a:t>De øvrige kategorier organiseres omkring kernekategorien, så analysen får en tydelig struktur.</a:t>
            </a:r>
          </a:p>
          <a:p>
            <a:pPr lvl="0"/>
            <a:r>
              <a:rPr lang="da-DK" sz="2400" dirty="0"/>
              <a:t>Fokus flyttes fra detaljer til helhed, mønstre og sammenhæng</a:t>
            </a:r>
          </a:p>
          <a:p>
            <a:r>
              <a:rPr lang="da-DK" sz="2400" b="1" dirty="0"/>
              <a:t>Hvordan gør man?</a:t>
            </a:r>
          </a:p>
          <a:p>
            <a:pPr lvl="0"/>
            <a:r>
              <a:rPr lang="da-DK" sz="2400" dirty="0"/>
              <a:t>Vurder hvilke kategorier der bedst forklarer det fænomen, du undersøger. </a:t>
            </a:r>
          </a:p>
          <a:p>
            <a:pPr lvl="0"/>
            <a:r>
              <a:rPr lang="da-DK" sz="2400" dirty="0"/>
              <a:t>Undersøg hvordan de øvrige koder relaterer til kernekategorien</a:t>
            </a:r>
          </a:p>
          <a:p>
            <a:pPr lvl="0"/>
            <a:r>
              <a:rPr lang="da-DK" sz="2400" dirty="0"/>
              <a:t>Form en samlet narrativ, der binder dine fund sammen og peger mod konklusioner</a:t>
            </a:r>
          </a:p>
          <a:p>
            <a:r>
              <a:rPr lang="da-DK" sz="2400" b="1" dirty="0"/>
              <a:t>Resultatet</a:t>
            </a:r>
          </a:p>
          <a:p>
            <a:pPr lvl="0"/>
            <a:r>
              <a:rPr lang="da-DK" sz="2400" dirty="0"/>
              <a:t>En klar hovedfortælling, der viser hvad dine data grundlæggende handler om</a:t>
            </a:r>
          </a:p>
          <a:p>
            <a:pPr lvl="0"/>
            <a:r>
              <a:rPr lang="da-DK" sz="2400" dirty="0"/>
              <a:t>Et analytisk overblik, som gør det muligt at skrive konklusion og perspektivering</a:t>
            </a:r>
          </a:p>
          <a:p>
            <a:pPr marL="990600" lvl="1" indent="-533400">
              <a:lnSpc>
                <a:spcPct val="90000"/>
              </a:lnSpc>
              <a:buFontTx/>
              <a:buAutoNum type="arabicPeriod"/>
            </a:pPr>
            <a:endParaRPr lang="da-DK" dirty="0"/>
          </a:p>
          <a:p>
            <a:endParaRPr lang="da-DK" dirty="0"/>
          </a:p>
        </p:txBody>
      </p:sp>
      <p:sp>
        <p:nvSpPr>
          <p:cNvPr id="5" name="Titel 1">
            <a:extLst>
              <a:ext uri="{FF2B5EF4-FFF2-40B4-BE49-F238E27FC236}">
                <a16:creationId xmlns:a16="http://schemas.microsoft.com/office/drawing/2014/main" id="{8679FB7C-7166-42C8-B893-5C3CAFF21B69}"/>
              </a:ext>
            </a:extLst>
          </p:cNvPr>
          <p:cNvSpPr txBox="1">
            <a:spLocks/>
          </p:cNvSpPr>
          <p:nvPr/>
        </p:nvSpPr>
        <p:spPr>
          <a:xfrm>
            <a:off x="-1" y="0"/>
            <a:ext cx="12192000" cy="1132114"/>
          </a:xfrm>
          <a:prstGeom prst="rect">
            <a:avLst/>
          </a:prstGeom>
          <a:solidFill>
            <a:schemeClr val="tx2">
              <a:lumMod val="40000"/>
              <a:lumOff val="60000"/>
            </a:schemeClr>
          </a:solidFill>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4000" dirty="0">
                <a:latin typeface="+mn-lt"/>
              </a:rPr>
              <a:t>   </a:t>
            </a:r>
            <a:endParaRPr lang="da-DK" sz="5200" dirty="0">
              <a:latin typeface="+mn-lt"/>
            </a:endParaRPr>
          </a:p>
          <a:p>
            <a:r>
              <a:rPr lang="da-DK" sz="5200" dirty="0">
                <a:solidFill>
                  <a:srgbClr val="002060"/>
                </a:solidFill>
                <a:latin typeface="+mn-lt"/>
              </a:rPr>
              <a:t>   Selektiv Kodning </a:t>
            </a:r>
          </a:p>
          <a:p>
            <a:r>
              <a:rPr lang="da-DK" sz="4000" dirty="0">
                <a:solidFill>
                  <a:srgbClr val="002060"/>
                </a:solidFill>
                <a:latin typeface="+mn-lt"/>
              </a:rPr>
              <a:t>	</a:t>
            </a:r>
            <a:endParaRPr lang="da-DK" sz="2400" dirty="0">
              <a:solidFill>
                <a:srgbClr val="002060"/>
              </a:solidFill>
              <a:latin typeface="+mn-lt"/>
            </a:endParaRPr>
          </a:p>
        </p:txBody>
      </p:sp>
      <p:sp>
        <p:nvSpPr>
          <p:cNvPr id="6" name="Tekstfelt 5">
            <a:extLst>
              <a:ext uri="{FF2B5EF4-FFF2-40B4-BE49-F238E27FC236}">
                <a16:creationId xmlns:a16="http://schemas.microsoft.com/office/drawing/2014/main" id="{BFCC7681-F3AF-6EA2-C529-27163985F4DF}"/>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9255233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A9E8D0-FDF4-5ACE-82FA-F3DA5DC60401}"/>
              </a:ext>
            </a:extLst>
          </p:cNvPr>
          <p:cNvSpPr>
            <a:spLocks noGrp="1"/>
          </p:cNvSpPr>
          <p:nvPr>
            <p:ph type="title"/>
          </p:nvPr>
        </p:nvSpPr>
        <p:spPr>
          <a:xfrm>
            <a:off x="0" y="1"/>
            <a:ext cx="12192000" cy="1230085"/>
          </a:xfrm>
          <a:solidFill>
            <a:schemeClr val="tx2">
              <a:lumMod val="40000"/>
              <a:lumOff val="60000"/>
            </a:schemeClr>
          </a:solidFill>
        </p:spPr>
        <p:txBody>
          <a:bodyPr/>
          <a:lstStyle/>
          <a:p>
            <a:r>
              <a:rPr lang="da-DK" dirty="0">
                <a:latin typeface="+mn-lt"/>
              </a:rPr>
              <a:t>    </a:t>
            </a:r>
            <a:r>
              <a:rPr lang="da-DK" sz="3600" dirty="0">
                <a:solidFill>
                  <a:srgbClr val="002060"/>
                </a:solidFill>
                <a:latin typeface="+mn-lt"/>
              </a:rPr>
              <a:t>Meningskondensering</a:t>
            </a:r>
          </a:p>
        </p:txBody>
      </p:sp>
      <p:sp>
        <p:nvSpPr>
          <p:cNvPr id="3" name="Pladsholder til indhold 2">
            <a:extLst>
              <a:ext uri="{FF2B5EF4-FFF2-40B4-BE49-F238E27FC236}">
                <a16:creationId xmlns:a16="http://schemas.microsoft.com/office/drawing/2014/main" id="{BDDAA12E-3AF2-E33C-0640-AA3E6922732C}"/>
              </a:ext>
            </a:extLst>
          </p:cNvPr>
          <p:cNvSpPr>
            <a:spLocks noGrp="1"/>
          </p:cNvSpPr>
          <p:nvPr>
            <p:ph idx="1"/>
          </p:nvPr>
        </p:nvSpPr>
        <p:spPr>
          <a:xfrm>
            <a:off x="478971" y="1415143"/>
            <a:ext cx="11234058" cy="5334000"/>
          </a:xfrm>
        </p:spPr>
        <p:txBody>
          <a:bodyPr/>
          <a:lstStyle/>
          <a:p>
            <a:r>
              <a:rPr lang="da-DK" dirty="0"/>
              <a:t>Definition: Systematisk sammenfatning af længere udsagn til kortere, præcise formuleringer, der bevarer kernebetydningen.</a:t>
            </a:r>
          </a:p>
          <a:p>
            <a:r>
              <a:rPr lang="da-DK" dirty="0"/>
              <a:t>Formål: Skabe overblik og gøre store tekstmængder håndterbare i analyseprocessen.</a:t>
            </a:r>
          </a:p>
          <a:p>
            <a:r>
              <a:rPr lang="da-DK" dirty="0"/>
              <a:t>Proces: </a:t>
            </a:r>
          </a:p>
          <a:p>
            <a:pPr marL="457200" lvl="1" indent="0">
              <a:buNone/>
            </a:pPr>
            <a:r>
              <a:rPr lang="da-DK" dirty="0"/>
              <a:t>→ Læsning for helhedsforståelse</a:t>
            </a:r>
          </a:p>
          <a:p>
            <a:pPr marL="457200" lvl="1" indent="0">
              <a:buNone/>
            </a:pPr>
            <a:r>
              <a:rPr lang="da-DK" dirty="0"/>
              <a:t>→ Identifikation af meningsenheder</a:t>
            </a:r>
          </a:p>
          <a:p>
            <a:pPr marL="457200" lvl="1" indent="0">
              <a:buNone/>
            </a:pPr>
            <a:r>
              <a:rPr lang="da-DK" dirty="0"/>
              <a:t>→ Kondensering </a:t>
            </a:r>
          </a:p>
          <a:p>
            <a:pPr marL="457200" lvl="1" indent="0">
              <a:buNone/>
            </a:pPr>
            <a:r>
              <a:rPr lang="da-DK" dirty="0"/>
              <a:t>→ Kodning</a:t>
            </a:r>
          </a:p>
          <a:p>
            <a:r>
              <a:rPr lang="da-DK" dirty="0"/>
              <a:t>Fokus: Bevar informantens perspektiv og centrale begreber – undgå fortolkning for tidligt</a:t>
            </a:r>
          </a:p>
        </p:txBody>
      </p:sp>
      <p:sp>
        <p:nvSpPr>
          <p:cNvPr id="6" name="Tekstfelt 5">
            <a:extLst>
              <a:ext uri="{FF2B5EF4-FFF2-40B4-BE49-F238E27FC236}">
                <a16:creationId xmlns:a16="http://schemas.microsoft.com/office/drawing/2014/main" id="{9441E0F5-9151-1B10-F9F9-253548E8EDB4}"/>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2848496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49B69-90F5-9BA2-CAAA-23A0C5642ED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7AC46A0-11B6-EFA8-6484-5A1C1ABD79EF}"/>
              </a:ext>
            </a:extLst>
          </p:cNvPr>
          <p:cNvSpPr>
            <a:spLocks noGrp="1"/>
          </p:cNvSpPr>
          <p:nvPr>
            <p:ph type="title"/>
          </p:nvPr>
        </p:nvSpPr>
        <p:spPr>
          <a:xfrm>
            <a:off x="0" y="1"/>
            <a:ext cx="12192000" cy="1230085"/>
          </a:xfrm>
          <a:solidFill>
            <a:schemeClr val="tx2">
              <a:lumMod val="40000"/>
              <a:lumOff val="60000"/>
            </a:schemeClr>
          </a:solidFill>
        </p:spPr>
        <p:txBody>
          <a:bodyPr/>
          <a:lstStyle/>
          <a:p>
            <a:r>
              <a:rPr lang="da-DK" dirty="0">
                <a:solidFill>
                  <a:srgbClr val="002060"/>
                </a:solidFill>
                <a:latin typeface="+mn-lt"/>
              </a:rPr>
              <a:t>   </a:t>
            </a:r>
            <a:r>
              <a:rPr lang="da-DK" sz="3600" dirty="0">
                <a:solidFill>
                  <a:srgbClr val="002060"/>
                </a:solidFill>
                <a:latin typeface="+mn-lt"/>
              </a:rPr>
              <a:t>Eksempel på meningskondensering</a:t>
            </a:r>
          </a:p>
        </p:txBody>
      </p:sp>
      <p:sp>
        <p:nvSpPr>
          <p:cNvPr id="3" name="Pladsholder til indhold 2">
            <a:extLst>
              <a:ext uri="{FF2B5EF4-FFF2-40B4-BE49-F238E27FC236}">
                <a16:creationId xmlns:a16="http://schemas.microsoft.com/office/drawing/2014/main" id="{C99274D4-1537-0ABF-6F5E-858045EEA4CF}"/>
              </a:ext>
            </a:extLst>
          </p:cNvPr>
          <p:cNvSpPr>
            <a:spLocks noGrp="1"/>
          </p:cNvSpPr>
          <p:nvPr>
            <p:ph idx="1"/>
          </p:nvPr>
        </p:nvSpPr>
        <p:spPr>
          <a:xfrm>
            <a:off x="108857" y="1230086"/>
            <a:ext cx="12083143" cy="5627913"/>
          </a:xfrm>
        </p:spPr>
        <p:txBody>
          <a:bodyPr/>
          <a:lstStyle/>
          <a:p>
            <a:pPr marL="0" indent="0">
              <a:buNone/>
            </a:pPr>
            <a:r>
              <a:rPr lang="da-DK" dirty="0"/>
              <a:t>"Jeg synes, vi bruger rigtig meget tid på at koordinere på tværs af afdelingerne, fordi det ofte er uklart, hvem der egentlig har beslutningskompetencen. Det betyder, at projekter trækker ud, og medarbejderne bliver frustrerede. Der er mange møder, men ikke altid klare beslutninger. Jeg oplever, at strukturen er blevet mere kompleks de seneste år, uden at rollerne er blevet tydeligere.”</a:t>
            </a:r>
          </a:p>
          <a:p>
            <a:r>
              <a:rPr lang="da-DK" dirty="0"/>
              <a:t>Meget tid bruges på koordinering på tværs</a:t>
            </a:r>
          </a:p>
          <a:p>
            <a:r>
              <a:rPr lang="da-DK" dirty="0"/>
              <a:t>Uklar beslutningskompetence</a:t>
            </a:r>
          </a:p>
          <a:p>
            <a:r>
              <a:rPr lang="da-DK" dirty="0"/>
              <a:t>Projekter forsinkes</a:t>
            </a:r>
          </a:p>
          <a:p>
            <a:r>
              <a:rPr lang="da-DK" dirty="0"/>
              <a:t>Frustration blandt medarbejdere</a:t>
            </a:r>
          </a:p>
          <a:p>
            <a:r>
              <a:rPr lang="da-DK" dirty="0"/>
              <a:t>Mange møder uden klare beslutninger</a:t>
            </a:r>
          </a:p>
          <a:p>
            <a:r>
              <a:rPr lang="da-DK" dirty="0"/>
              <a:t>Øget organisatorisk kompleksitet</a:t>
            </a:r>
          </a:p>
          <a:p>
            <a:r>
              <a:rPr lang="da-DK" dirty="0"/>
              <a:t>Utydelige roller</a:t>
            </a:r>
          </a:p>
        </p:txBody>
      </p:sp>
      <p:sp>
        <p:nvSpPr>
          <p:cNvPr id="6" name="Tekstfelt 5">
            <a:extLst>
              <a:ext uri="{FF2B5EF4-FFF2-40B4-BE49-F238E27FC236}">
                <a16:creationId xmlns:a16="http://schemas.microsoft.com/office/drawing/2014/main" id="{C94304D8-3AEF-7E01-8EC8-5A97068F41E5}"/>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37127384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FFF65-F382-43D7-8D55-8325268F808E}"/>
              </a:ext>
            </a:extLst>
          </p:cNvPr>
          <p:cNvSpPr>
            <a:spLocks noGrp="1"/>
          </p:cNvSpPr>
          <p:nvPr>
            <p:ph type="title"/>
          </p:nvPr>
        </p:nvSpPr>
        <p:spPr>
          <a:xfrm>
            <a:off x="0" y="-4207"/>
            <a:ext cx="12192000" cy="1270822"/>
          </a:xfrm>
          <a:solidFill>
            <a:schemeClr val="tx2">
              <a:lumMod val="40000"/>
              <a:lumOff val="60000"/>
            </a:schemeClr>
          </a:solidFill>
        </p:spPr>
        <p:txBody>
          <a:bodyPr>
            <a:normAutofit/>
          </a:bodyPr>
          <a:lstStyle/>
          <a:p>
            <a:r>
              <a:rPr lang="da-DK" sz="4000" dirty="0">
                <a:solidFill>
                  <a:srgbClr val="002060"/>
                </a:solidFill>
                <a:latin typeface="+mn-lt"/>
              </a:rPr>
              <a:t>     </a:t>
            </a:r>
            <a:r>
              <a:rPr lang="da-DK" sz="3600" dirty="0">
                <a:solidFill>
                  <a:srgbClr val="002060"/>
                </a:solidFill>
                <a:latin typeface="+mn-lt"/>
              </a:rPr>
              <a:t>Kodetræ - Illustration</a:t>
            </a:r>
          </a:p>
        </p:txBody>
      </p:sp>
      <p:sp>
        <p:nvSpPr>
          <p:cNvPr id="5" name="Tekstfelt 4">
            <a:extLst>
              <a:ext uri="{FF2B5EF4-FFF2-40B4-BE49-F238E27FC236}">
                <a16:creationId xmlns:a16="http://schemas.microsoft.com/office/drawing/2014/main" id="{F8FBA593-C149-44AA-9B7D-2FFB9111B4EA}"/>
              </a:ext>
            </a:extLst>
          </p:cNvPr>
          <p:cNvSpPr txBox="1"/>
          <p:nvPr/>
        </p:nvSpPr>
        <p:spPr>
          <a:xfrm>
            <a:off x="4472608" y="1690688"/>
            <a:ext cx="2372140" cy="400110"/>
          </a:xfrm>
          <a:prstGeom prst="rect">
            <a:avLst/>
          </a:prstGeom>
          <a:noFill/>
        </p:spPr>
        <p:txBody>
          <a:bodyPr wrap="square" rtlCol="0">
            <a:spAutoFit/>
          </a:bodyPr>
          <a:lstStyle/>
          <a:p>
            <a:r>
              <a:rPr lang="da-DK" sz="2000" dirty="0"/>
              <a:t>Problemformulering</a:t>
            </a:r>
          </a:p>
        </p:txBody>
      </p:sp>
      <p:sp>
        <p:nvSpPr>
          <p:cNvPr id="6" name="Tekstfelt 5">
            <a:extLst>
              <a:ext uri="{FF2B5EF4-FFF2-40B4-BE49-F238E27FC236}">
                <a16:creationId xmlns:a16="http://schemas.microsoft.com/office/drawing/2014/main" id="{191DFD3B-6AD2-4CDB-B5BD-33AA14E1962F}"/>
              </a:ext>
            </a:extLst>
          </p:cNvPr>
          <p:cNvSpPr txBox="1"/>
          <p:nvPr/>
        </p:nvSpPr>
        <p:spPr>
          <a:xfrm>
            <a:off x="1417982" y="2623930"/>
            <a:ext cx="1470991" cy="369332"/>
          </a:xfrm>
          <a:prstGeom prst="rect">
            <a:avLst/>
          </a:prstGeom>
          <a:noFill/>
        </p:spPr>
        <p:txBody>
          <a:bodyPr wrap="square" rtlCol="0">
            <a:spAutoFit/>
          </a:bodyPr>
          <a:lstStyle/>
          <a:p>
            <a:r>
              <a:rPr lang="da-DK" dirty="0"/>
              <a:t>Hovedtema-1</a:t>
            </a:r>
          </a:p>
        </p:txBody>
      </p:sp>
      <p:sp>
        <p:nvSpPr>
          <p:cNvPr id="7" name="Tekstfelt 6">
            <a:extLst>
              <a:ext uri="{FF2B5EF4-FFF2-40B4-BE49-F238E27FC236}">
                <a16:creationId xmlns:a16="http://schemas.microsoft.com/office/drawing/2014/main" id="{6EC8F477-525C-4B84-AC2E-FFCA73F3C8E2}"/>
              </a:ext>
            </a:extLst>
          </p:cNvPr>
          <p:cNvSpPr txBox="1"/>
          <p:nvPr/>
        </p:nvSpPr>
        <p:spPr>
          <a:xfrm>
            <a:off x="3584709" y="2623930"/>
            <a:ext cx="1470991" cy="369332"/>
          </a:xfrm>
          <a:prstGeom prst="rect">
            <a:avLst/>
          </a:prstGeom>
          <a:noFill/>
        </p:spPr>
        <p:txBody>
          <a:bodyPr wrap="square" rtlCol="0">
            <a:spAutoFit/>
          </a:bodyPr>
          <a:lstStyle/>
          <a:p>
            <a:r>
              <a:rPr lang="da-DK" dirty="0"/>
              <a:t>Hovedtema-2</a:t>
            </a:r>
          </a:p>
        </p:txBody>
      </p:sp>
      <p:sp>
        <p:nvSpPr>
          <p:cNvPr id="8" name="Tekstfelt 7">
            <a:extLst>
              <a:ext uri="{FF2B5EF4-FFF2-40B4-BE49-F238E27FC236}">
                <a16:creationId xmlns:a16="http://schemas.microsoft.com/office/drawing/2014/main" id="{403033F2-3DB8-42FA-BB1C-FF55554B9E72}"/>
              </a:ext>
            </a:extLst>
          </p:cNvPr>
          <p:cNvSpPr txBox="1"/>
          <p:nvPr/>
        </p:nvSpPr>
        <p:spPr>
          <a:xfrm>
            <a:off x="6188766" y="2623930"/>
            <a:ext cx="1470991" cy="369332"/>
          </a:xfrm>
          <a:prstGeom prst="rect">
            <a:avLst/>
          </a:prstGeom>
          <a:noFill/>
        </p:spPr>
        <p:txBody>
          <a:bodyPr wrap="square" rtlCol="0">
            <a:spAutoFit/>
          </a:bodyPr>
          <a:lstStyle/>
          <a:p>
            <a:r>
              <a:rPr lang="da-DK" dirty="0"/>
              <a:t>Hovedtema-3</a:t>
            </a:r>
          </a:p>
        </p:txBody>
      </p:sp>
      <p:sp>
        <p:nvSpPr>
          <p:cNvPr id="9" name="Tekstfelt 8">
            <a:extLst>
              <a:ext uri="{FF2B5EF4-FFF2-40B4-BE49-F238E27FC236}">
                <a16:creationId xmlns:a16="http://schemas.microsoft.com/office/drawing/2014/main" id="{35FBDCF3-CC53-4E74-94C1-D0C09978121B}"/>
              </a:ext>
            </a:extLst>
          </p:cNvPr>
          <p:cNvSpPr txBox="1"/>
          <p:nvPr/>
        </p:nvSpPr>
        <p:spPr>
          <a:xfrm>
            <a:off x="8951843" y="2623930"/>
            <a:ext cx="1470991" cy="369332"/>
          </a:xfrm>
          <a:prstGeom prst="rect">
            <a:avLst/>
          </a:prstGeom>
          <a:noFill/>
        </p:spPr>
        <p:txBody>
          <a:bodyPr wrap="square" rtlCol="0">
            <a:spAutoFit/>
          </a:bodyPr>
          <a:lstStyle/>
          <a:p>
            <a:r>
              <a:rPr lang="da-DK" dirty="0"/>
              <a:t>Hovedtema-4</a:t>
            </a:r>
          </a:p>
        </p:txBody>
      </p:sp>
      <p:sp>
        <p:nvSpPr>
          <p:cNvPr id="10" name="Tekstfelt 9">
            <a:extLst>
              <a:ext uri="{FF2B5EF4-FFF2-40B4-BE49-F238E27FC236}">
                <a16:creationId xmlns:a16="http://schemas.microsoft.com/office/drawing/2014/main" id="{57C37D7D-A922-4664-948A-632DCA84C85F}"/>
              </a:ext>
            </a:extLst>
          </p:cNvPr>
          <p:cNvSpPr txBox="1"/>
          <p:nvPr/>
        </p:nvSpPr>
        <p:spPr>
          <a:xfrm rot="5400000">
            <a:off x="-471357" y="4537307"/>
            <a:ext cx="2938561" cy="369332"/>
          </a:xfrm>
          <a:prstGeom prst="rect">
            <a:avLst/>
          </a:prstGeom>
          <a:noFill/>
        </p:spPr>
        <p:txBody>
          <a:bodyPr wrap="square" rtlCol="0">
            <a:spAutoFit/>
          </a:bodyPr>
          <a:lstStyle/>
          <a:p>
            <a:r>
              <a:rPr lang="da-DK" dirty="0"/>
              <a:t>Undertema + indikatorer </a:t>
            </a:r>
          </a:p>
        </p:txBody>
      </p:sp>
      <p:sp>
        <p:nvSpPr>
          <p:cNvPr id="11" name="Tekstfelt 10">
            <a:extLst>
              <a:ext uri="{FF2B5EF4-FFF2-40B4-BE49-F238E27FC236}">
                <a16:creationId xmlns:a16="http://schemas.microsoft.com/office/drawing/2014/main" id="{2A1518AD-B9BB-4734-8442-869BFBF723BF}"/>
              </a:ext>
            </a:extLst>
          </p:cNvPr>
          <p:cNvSpPr txBox="1"/>
          <p:nvPr/>
        </p:nvSpPr>
        <p:spPr>
          <a:xfrm rot="5400000">
            <a:off x="359931" y="4602168"/>
            <a:ext cx="3079007" cy="369332"/>
          </a:xfrm>
          <a:prstGeom prst="rect">
            <a:avLst/>
          </a:prstGeom>
          <a:noFill/>
        </p:spPr>
        <p:txBody>
          <a:bodyPr wrap="square" rtlCol="0">
            <a:spAutoFit/>
          </a:bodyPr>
          <a:lstStyle/>
          <a:p>
            <a:r>
              <a:rPr lang="da-DK" dirty="0"/>
              <a:t>Undertema + indikatorer </a:t>
            </a:r>
          </a:p>
        </p:txBody>
      </p:sp>
      <p:sp>
        <p:nvSpPr>
          <p:cNvPr id="12" name="Tekstfelt 11">
            <a:extLst>
              <a:ext uri="{FF2B5EF4-FFF2-40B4-BE49-F238E27FC236}">
                <a16:creationId xmlns:a16="http://schemas.microsoft.com/office/drawing/2014/main" id="{E5F26C56-B439-4D69-B503-F15498E4562D}"/>
              </a:ext>
            </a:extLst>
          </p:cNvPr>
          <p:cNvSpPr txBox="1"/>
          <p:nvPr/>
        </p:nvSpPr>
        <p:spPr>
          <a:xfrm rot="5400000">
            <a:off x="1393315" y="4478990"/>
            <a:ext cx="2832652" cy="369332"/>
          </a:xfrm>
          <a:prstGeom prst="rect">
            <a:avLst/>
          </a:prstGeom>
          <a:noFill/>
        </p:spPr>
        <p:txBody>
          <a:bodyPr wrap="square" rtlCol="0">
            <a:spAutoFit/>
          </a:bodyPr>
          <a:lstStyle/>
          <a:p>
            <a:r>
              <a:rPr lang="da-DK" dirty="0"/>
              <a:t>Undertema + indikatorer </a:t>
            </a:r>
          </a:p>
        </p:txBody>
      </p:sp>
      <p:sp>
        <p:nvSpPr>
          <p:cNvPr id="13" name="Tekstfelt 12">
            <a:extLst>
              <a:ext uri="{FF2B5EF4-FFF2-40B4-BE49-F238E27FC236}">
                <a16:creationId xmlns:a16="http://schemas.microsoft.com/office/drawing/2014/main" id="{3558DF6F-7825-4EFC-9EB0-64D3C0B5E20D}"/>
              </a:ext>
            </a:extLst>
          </p:cNvPr>
          <p:cNvSpPr txBox="1"/>
          <p:nvPr/>
        </p:nvSpPr>
        <p:spPr>
          <a:xfrm rot="5400000">
            <a:off x="2312606" y="4478990"/>
            <a:ext cx="2832652" cy="369332"/>
          </a:xfrm>
          <a:prstGeom prst="rect">
            <a:avLst/>
          </a:prstGeom>
          <a:noFill/>
        </p:spPr>
        <p:txBody>
          <a:bodyPr wrap="square" rtlCol="0">
            <a:spAutoFit/>
          </a:bodyPr>
          <a:lstStyle/>
          <a:p>
            <a:r>
              <a:rPr lang="da-DK" dirty="0"/>
              <a:t>Undertema + indikatorer </a:t>
            </a:r>
          </a:p>
        </p:txBody>
      </p:sp>
      <p:sp>
        <p:nvSpPr>
          <p:cNvPr id="14" name="Tekstfelt 13">
            <a:extLst>
              <a:ext uri="{FF2B5EF4-FFF2-40B4-BE49-F238E27FC236}">
                <a16:creationId xmlns:a16="http://schemas.microsoft.com/office/drawing/2014/main" id="{37389061-6054-41EE-A342-12DDC801BB4C}"/>
              </a:ext>
            </a:extLst>
          </p:cNvPr>
          <p:cNvSpPr txBox="1"/>
          <p:nvPr/>
        </p:nvSpPr>
        <p:spPr>
          <a:xfrm rot="5400000">
            <a:off x="3964451" y="3741838"/>
            <a:ext cx="1358349" cy="369332"/>
          </a:xfrm>
          <a:prstGeom prst="rect">
            <a:avLst/>
          </a:prstGeom>
          <a:noFill/>
        </p:spPr>
        <p:txBody>
          <a:bodyPr wrap="square" rtlCol="0">
            <a:spAutoFit/>
          </a:bodyPr>
          <a:lstStyle/>
          <a:p>
            <a:r>
              <a:rPr lang="da-DK" dirty="0"/>
              <a:t>Undertema</a:t>
            </a:r>
          </a:p>
        </p:txBody>
      </p:sp>
      <p:sp>
        <p:nvSpPr>
          <p:cNvPr id="15" name="Tekstfelt 14">
            <a:extLst>
              <a:ext uri="{FF2B5EF4-FFF2-40B4-BE49-F238E27FC236}">
                <a16:creationId xmlns:a16="http://schemas.microsoft.com/office/drawing/2014/main" id="{AEC46D69-F4A7-484C-B8B9-4D4C9DC5D13D}"/>
              </a:ext>
            </a:extLst>
          </p:cNvPr>
          <p:cNvSpPr txBox="1"/>
          <p:nvPr/>
        </p:nvSpPr>
        <p:spPr>
          <a:xfrm rot="5400000">
            <a:off x="5509592" y="3680073"/>
            <a:ext cx="1358349" cy="369332"/>
          </a:xfrm>
          <a:prstGeom prst="rect">
            <a:avLst/>
          </a:prstGeom>
          <a:noFill/>
        </p:spPr>
        <p:txBody>
          <a:bodyPr wrap="square" rtlCol="0">
            <a:spAutoFit/>
          </a:bodyPr>
          <a:lstStyle/>
          <a:p>
            <a:r>
              <a:rPr lang="da-DK" dirty="0"/>
              <a:t>Undertema</a:t>
            </a:r>
          </a:p>
        </p:txBody>
      </p:sp>
      <p:sp>
        <p:nvSpPr>
          <p:cNvPr id="16" name="Tekstfelt 15">
            <a:extLst>
              <a:ext uri="{FF2B5EF4-FFF2-40B4-BE49-F238E27FC236}">
                <a16:creationId xmlns:a16="http://schemas.microsoft.com/office/drawing/2014/main" id="{F8643C04-0E2D-4C5C-BB19-088A11E6B9B2}"/>
              </a:ext>
            </a:extLst>
          </p:cNvPr>
          <p:cNvSpPr txBox="1"/>
          <p:nvPr/>
        </p:nvSpPr>
        <p:spPr>
          <a:xfrm rot="5400000">
            <a:off x="5201731" y="4503745"/>
            <a:ext cx="3005691" cy="369332"/>
          </a:xfrm>
          <a:prstGeom prst="rect">
            <a:avLst/>
          </a:prstGeom>
          <a:noFill/>
        </p:spPr>
        <p:txBody>
          <a:bodyPr wrap="square" rtlCol="0">
            <a:spAutoFit/>
          </a:bodyPr>
          <a:lstStyle/>
          <a:p>
            <a:r>
              <a:rPr lang="da-DK" dirty="0"/>
              <a:t>Undertema + indikatorer </a:t>
            </a:r>
          </a:p>
        </p:txBody>
      </p:sp>
      <p:sp>
        <p:nvSpPr>
          <p:cNvPr id="17" name="Tekstfelt 16">
            <a:extLst>
              <a:ext uri="{FF2B5EF4-FFF2-40B4-BE49-F238E27FC236}">
                <a16:creationId xmlns:a16="http://schemas.microsoft.com/office/drawing/2014/main" id="{38115252-ADF6-4F31-957A-609F2FBAEFE1}"/>
              </a:ext>
            </a:extLst>
          </p:cNvPr>
          <p:cNvSpPr txBox="1"/>
          <p:nvPr/>
        </p:nvSpPr>
        <p:spPr>
          <a:xfrm rot="5400000">
            <a:off x="5680830" y="4576238"/>
            <a:ext cx="3153844" cy="369332"/>
          </a:xfrm>
          <a:prstGeom prst="rect">
            <a:avLst/>
          </a:prstGeom>
          <a:noFill/>
        </p:spPr>
        <p:txBody>
          <a:bodyPr wrap="square" rtlCol="0">
            <a:spAutoFit/>
          </a:bodyPr>
          <a:lstStyle/>
          <a:p>
            <a:r>
              <a:rPr lang="da-DK" dirty="0"/>
              <a:t>Undertema + indikatorer </a:t>
            </a:r>
          </a:p>
        </p:txBody>
      </p:sp>
      <p:sp>
        <p:nvSpPr>
          <p:cNvPr id="18" name="Tekstfelt 17">
            <a:extLst>
              <a:ext uri="{FF2B5EF4-FFF2-40B4-BE49-F238E27FC236}">
                <a16:creationId xmlns:a16="http://schemas.microsoft.com/office/drawing/2014/main" id="{807B4512-D325-4FE5-A7B1-B78308333B2F}"/>
              </a:ext>
            </a:extLst>
          </p:cNvPr>
          <p:cNvSpPr txBox="1"/>
          <p:nvPr/>
        </p:nvSpPr>
        <p:spPr>
          <a:xfrm rot="5400000">
            <a:off x="6126550" y="4502953"/>
            <a:ext cx="3007275" cy="369332"/>
          </a:xfrm>
          <a:prstGeom prst="rect">
            <a:avLst/>
          </a:prstGeom>
          <a:noFill/>
        </p:spPr>
        <p:txBody>
          <a:bodyPr wrap="square" rtlCol="0">
            <a:spAutoFit/>
          </a:bodyPr>
          <a:lstStyle/>
          <a:p>
            <a:r>
              <a:rPr lang="da-DK" dirty="0"/>
              <a:t>Undertema + indikatorer </a:t>
            </a:r>
          </a:p>
        </p:txBody>
      </p:sp>
      <p:sp>
        <p:nvSpPr>
          <p:cNvPr id="19" name="Tekstfelt 18">
            <a:extLst>
              <a:ext uri="{FF2B5EF4-FFF2-40B4-BE49-F238E27FC236}">
                <a16:creationId xmlns:a16="http://schemas.microsoft.com/office/drawing/2014/main" id="{900BFD98-AFC3-4C9D-9D7F-C60E4E71CE50}"/>
              </a:ext>
            </a:extLst>
          </p:cNvPr>
          <p:cNvSpPr txBox="1"/>
          <p:nvPr/>
        </p:nvSpPr>
        <p:spPr>
          <a:xfrm rot="5400000">
            <a:off x="8091078" y="4570494"/>
            <a:ext cx="3142355" cy="369332"/>
          </a:xfrm>
          <a:prstGeom prst="rect">
            <a:avLst/>
          </a:prstGeom>
          <a:noFill/>
        </p:spPr>
        <p:txBody>
          <a:bodyPr wrap="square" rtlCol="0">
            <a:spAutoFit/>
          </a:bodyPr>
          <a:lstStyle/>
          <a:p>
            <a:r>
              <a:rPr lang="da-DK" dirty="0"/>
              <a:t>Undertema + indikatorer </a:t>
            </a:r>
          </a:p>
        </p:txBody>
      </p:sp>
      <p:cxnSp>
        <p:nvCxnSpPr>
          <p:cNvPr id="21" name="Forbindelse: vinklet 20">
            <a:extLst>
              <a:ext uri="{FF2B5EF4-FFF2-40B4-BE49-F238E27FC236}">
                <a16:creationId xmlns:a16="http://schemas.microsoft.com/office/drawing/2014/main" id="{3737EBD6-4D86-411B-A92F-69D1D093BDA3}"/>
              </a:ext>
            </a:extLst>
          </p:cNvPr>
          <p:cNvCxnSpPr>
            <a:cxnSpLocks/>
            <a:stCxn id="6" idx="2"/>
            <a:endCxn id="10" idx="1"/>
          </p:cNvCxnSpPr>
          <p:nvPr/>
        </p:nvCxnSpPr>
        <p:spPr>
          <a:xfrm rot="5400000">
            <a:off x="1445986" y="2545200"/>
            <a:ext cx="259431" cy="115555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Forbindelse: vinklet 22">
            <a:extLst>
              <a:ext uri="{FF2B5EF4-FFF2-40B4-BE49-F238E27FC236}">
                <a16:creationId xmlns:a16="http://schemas.microsoft.com/office/drawing/2014/main" id="{5A90A6FE-6CCB-4B05-82A2-865B099ED72E}"/>
              </a:ext>
            </a:extLst>
          </p:cNvPr>
          <p:cNvCxnSpPr>
            <a:cxnSpLocks/>
            <a:stCxn id="6" idx="2"/>
            <a:endCxn id="11" idx="1"/>
          </p:cNvCxnSpPr>
          <p:nvPr/>
        </p:nvCxnSpPr>
        <p:spPr>
          <a:xfrm rot="5400000">
            <a:off x="1899423" y="2993275"/>
            <a:ext cx="254069" cy="2540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Forbindelse: vinklet 24">
            <a:extLst>
              <a:ext uri="{FF2B5EF4-FFF2-40B4-BE49-F238E27FC236}">
                <a16:creationId xmlns:a16="http://schemas.microsoft.com/office/drawing/2014/main" id="{A50B0011-AE93-4076-B317-E4B7AB9FDC32}"/>
              </a:ext>
            </a:extLst>
          </p:cNvPr>
          <p:cNvCxnSpPr>
            <a:cxnSpLocks/>
            <a:stCxn id="6" idx="2"/>
            <a:endCxn id="12" idx="1"/>
          </p:cNvCxnSpPr>
          <p:nvPr/>
        </p:nvCxnSpPr>
        <p:spPr>
          <a:xfrm rot="16200000" flipH="1">
            <a:off x="2354525" y="2792214"/>
            <a:ext cx="254068" cy="65616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Forbindelse: vinklet 26">
            <a:extLst>
              <a:ext uri="{FF2B5EF4-FFF2-40B4-BE49-F238E27FC236}">
                <a16:creationId xmlns:a16="http://schemas.microsoft.com/office/drawing/2014/main" id="{7D25ACBA-0676-41C3-B997-152D7F15E323}"/>
              </a:ext>
            </a:extLst>
          </p:cNvPr>
          <p:cNvCxnSpPr>
            <a:cxnSpLocks/>
            <a:stCxn id="7" idx="2"/>
            <a:endCxn id="13" idx="1"/>
          </p:cNvCxnSpPr>
          <p:nvPr/>
        </p:nvCxnSpPr>
        <p:spPr>
          <a:xfrm rot="5400000">
            <a:off x="3897535" y="2824660"/>
            <a:ext cx="254068" cy="59127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Forbindelse: vinklet 28">
            <a:extLst>
              <a:ext uri="{FF2B5EF4-FFF2-40B4-BE49-F238E27FC236}">
                <a16:creationId xmlns:a16="http://schemas.microsoft.com/office/drawing/2014/main" id="{DD443E11-59A6-4960-9123-4101600F7A90}"/>
              </a:ext>
            </a:extLst>
          </p:cNvPr>
          <p:cNvCxnSpPr>
            <a:stCxn id="7" idx="2"/>
            <a:endCxn id="14" idx="1"/>
          </p:cNvCxnSpPr>
          <p:nvPr/>
        </p:nvCxnSpPr>
        <p:spPr>
          <a:xfrm rot="16200000" flipH="1">
            <a:off x="4354881" y="2958585"/>
            <a:ext cx="254068" cy="32342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Forbindelse: vinklet 30">
            <a:extLst>
              <a:ext uri="{FF2B5EF4-FFF2-40B4-BE49-F238E27FC236}">
                <a16:creationId xmlns:a16="http://schemas.microsoft.com/office/drawing/2014/main" id="{C752124D-B707-476D-BC99-3C19439092E0}"/>
              </a:ext>
            </a:extLst>
          </p:cNvPr>
          <p:cNvCxnSpPr>
            <a:stCxn id="8" idx="2"/>
            <a:endCxn id="15" idx="1"/>
          </p:cNvCxnSpPr>
          <p:nvPr/>
        </p:nvCxnSpPr>
        <p:spPr>
          <a:xfrm rot="5400000">
            <a:off x="6460364" y="2721666"/>
            <a:ext cx="192303" cy="73549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Forbindelse: vinklet 32">
            <a:extLst>
              <a:ext uri="{FF2B5EF4-FFF2-40B4-BE49-F238E27FC236}">
                <a16:creationId xmlns:a16="http://schemas.microsoft.com/office/drawing/2014/main" id="{355D1C8F-0135-4675-A5CC-9CD01C966EBA}"/>
              </a:ext>
            </a:extLst>
          </p:cNvPr>
          <p:cNvCxnSpPr>
            <a:cxnSpLocks/>
            <a:stCxn id="8" idx="2"/>
            <a:endCxn id="16" idx="1"/>
          </p:cNvCxnSpPr>
          <p:nvPr/>
        </p:nvCxnSpPr>
        <p:spPr>
          <a:xfrm rot="5400000">
            <a:off x="6718268" y="2979572"/>
            <a:ext cx="192304" cy="21968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Forbindelse: vinklet 34">
            <a:extLst>
              <a:ext uri="{FF2B5EF4-FFF2-40B4-BE49-F238E27FC236}">
                <a16:creationId xmlns:a16="http://schemas.microsoft.com/office/drawing/2014/main" id="{FAF25AD1-7439-48EC-A46A-3B64FE1DBAC6}"/>
              </a:ext>
            </a:extLst>
          </p:cNvPr>
          <p:cNvCxnSpPr>
            <a:cxnSpLocks/>
            <a:stCxn id="8" idx="2"/>
            <a:endCxn id="17" idx="1"/>
          </p:cNvCxnSpPr>
          <p:nvPr/>
        </p:nvCxnSpPr>
        <p:spPr>
          <a:xfrm rot="16200000" flipH="1">
            <a:off x="6995647" y="2921877"/>
            <a:ext cx="190720" cy="3334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Forbindelse: vinklet 36">
            <a:extLst>
              <a:ext uri="{FF2B5EF4-FFF2-40B4-BE49-F238E27FC236}">
                <a16:creationId xmlns:a16="http://schemas.microsoft.com/office/drawing/2014/main" id="{0089DA2A-DAB4-4E9F-90CF-15A0A7B06B0D}"/>
              </a:ext>
            </a:extLst>
          </p:cNvPr>
          <p:cNvCxnSpPr>
            <a:cxnSpLocks/>
            <a:stCxn id="8" idx="2"/>
            <a:endCxn id="18" idx="1"/>
          </p:cNvCxnSpPr>
          <p:nvPr/>
        </p:nvCxnSpPr>
        <p:spPr>
          <a:xfrm rot="16200000" flipH="1">
            <a:off x="7181865" y="2735659"/>
            <a:ext cx="190720" cy="70592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Forbindelse: vinklet 38">
            <a:extLst>
              <a:ext uri="{FF2B5EF4-FFF2-40B4-BE49-F238E27FC236}">
                <a16:creationId xmlns:a16="http://schemas.microsoft.com/office/drawing/2014/main" id="{5E44171D-F169-4C2D-B3F5-E6A3F2C90AA6}"/>
              </a:ext>
            </a:extLst>
          </p:cNvPr>
          <p:cNvCxnSpPr>
            <a:cxnSpLocks/>
            <a:stCxn id="9" idx="2"/>
            <a:endCxn id="19" idx="1"/>
          </p:cNvCxnSpPr>
          <p:nvPr/>
        </p:nvCxnSpPr>
        <p:spPr>
          <a:xfrm rot="5400000">
            <a:off x="9579438" y="3076081"/>
            <a:ext cx="190721" cy="2508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Forbindelse: vinklet 41">
            <a:extLst>
              <a:ext uri="{FF2B5EF4-FFF2-40B4-BE49-F238E27FC236}">
                <a16:creationId xmlns:a16="http://schemas.microsoft.com/office/drawing/2014/main" id="{C816D618-716C-4C6B-8AC1-F39A7FA26B04}"/>
              </a:ext>
            </a:extLst>
          </p:cNvPr>
          <p:cNvCxnSpPr>
            <a:stCxn id="5" idx="2"/>
            <a:endCxn id="6" idx="0"/>
          </p:cNvCxnSpPr>
          <p:nvPr/>
        </p:nvCxnSpPr>
        <p:spPr>
          <a:xfrm rot="5400000">
            <a:off x="3639512" y="604764"/>
            <a:ext cx="533132" cy="35052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Forbindelse: vinklet 43">
            <a:extLst>
              <a:ext uri="{FF2B5EF4-FFF2-40B4-BE49-F238E27FC236}">
                <a16:creationId xmlns:a16="http://schemas.microsoft.com/office/drawing/2014/main" id="{ACA96EB5-77FB-4DA6-AB5A-C689410B1554}"/>
              </a:ext>
            </a:extLst>
          </p:cNvPr>
          <p:cNvCxnSpPr>
            <a:stCxn id="5" idx="2"/>
            <a:endCxn id="7" idx="0"/>
          </p:cNvCxnSpPr>
          <p:nvPr/>
        </p:nvCxnSpPr>
        <p:spPr>
          <a:xfrm rot="5400000">
            <a:off x="4722876" y="1688128"/>
            <a:ext cx="533132" cy="133847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Forbindelse: vinklet 45">
            <a:extLst>
              <a:ext uri="{FF2B5EF4-FFF2-40B4-BE49-F238E27FC236}">
                <a16:creationId xmlns:a16="http://schemas.microsoft.com/office/drawing/2014/main" id="{443DED35-2B61-41F9-B1C8-653609F5C565}"/>
              </a:ext>
            </a:extLst>
          </p:cNvPr>
          <p:cNvCxnSpPr>
            <a:stCxn id="5" idx="2"/>
            <a:endCxn id="8" idx="0"/>
          </p:cNvCxnSpPr>
          <p:nvPr/>
        </p:nvCxnSpPr>
        <p:spPr>
          <a:xfrm rot="16200000" flipH="1">
            <a:off x="6024904" y="1724572"/>
            <a:ext cx="533132" cy="126558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Forbindelse: vinklet 47">
            <a:extLst>
              <a:ext uri="{FF2B5EF4-FFF2-40B4-BE49-F238E27FC236}">
                <a16:creationId xmlns:a16="http://schemas.microsoft.com/office/drawing/2014/main" id="{C90A4940-56EA-4E0F-A319-BD6E6BB98C7E}"/>
              </a:ext>
            </a:extLst>
          </p:cNvPr>
          <p:cNvCxnSpPr>
            <a:stCxn id="5" idx="2"/>
            <a:endCxn id="9" idx="0"/>
          </p:cNvCxnSpPr>
          <p:nvPr/>
        </p:nvCxnSpPr>
        <p:spPr>
          <a:xfrm rot="16200000" flipH="1">
            <a:off x="7406442" y="343033"/>
            <a:ext cx="533132" cy="402866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Tekstfelt 53">
            <a:extLst>
              <a:ext uri="{FF2B5EF4-FFF2-40B4-BE49-F238E27FC236}">
                <a16:creationId xmlns:a16="http://schemas.microsoft.com/office/drawing/2014/main" id="{0A9563EF-CC27-4065-BB95-B504D789F0CB}"/>
              </a:ext>
            </a:extLst>
          </p:cNvPr>
          <p:cNvSpPr txBox="1"/>
          <p:nvPr/>
        </p:nvSpPr>
        <p:spPr>
          <a:xfrm rot="5400000">
            <a:off x="4798905" y="5329742"/>
            <a:ext cx="1369841" cy="646331"/>
          </a:xfrm>
          <a:prstGeom prst="rect">
            <a:avLst/>
          </a:prstGeom>
          <a:noFill/>
        </p:spPr>
        <p:txBody>
          <a:bodyPr wrap="square" rtlCol="0">
            <a:spAutoFit/>
          </a:bodyPr>
          <a:lstStyle/>
          <a:p>
            <a:r>
              <a:rPr lang="da-DK" dirty="0"/>
              <a:t>Undertema + indikatorer</a:t>
            </a:r>
          </a:p>
        </p:txBody>
      </p:sp>
      <p:cxnSp>
        <p:nvCxnSpPr>
          <p:cNvPr id="56" name="Forbindelse: vinklet 55">
            <a:extLst>
              <a:ext uri="{FF2B5EF4-FFF2-40B4-BE49-F238E27FC236}">
                <a16:creationId xmlns:a16="http://schemas.microsoft.com/office/drawing/2014/main" id="{E9045B4E-4B3B-422E-A989-57E484216DA0}"/>
              </a:ext>
            </a:extLst>
          </p:cNvPr>
          <p:cNvCxnSpPr>
            <a:cxnSpLocks/>
            <a:stCxn id="14" idx="3"/>
            <a:endCxn id="54" idx="1"/>
          </p:cNvCxnSpPr>
          <p:nvPr/>
        </p:nvCxnSpPr>
        <p:spPr>
          <a:xfrm rot="16200000" flipH="1">
            <a:off x="4882571" y="4366733"/>
            <a:ext cx="362308" cy="84019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Forbindelse: vinklet 58">
            <a:extLst>
              <a:ext uri="{FF2B5EF4-FFF2-40B4-BE49-F238E27FC236}">
                <a16:creationId xmlns:a16="http://schemas.microsoft.com/office/drawing/2014/main" id="{D666E582-D013-4721-8108-DD67CC08D5B4}"/>
              </a:ext>
            </a:extLst>
          </p:cNvPr>
          <p:cNvCxnSpPr>
            <a:cxnSpLocks/>
            <a:stCxn id="15" idx="3"/>
            <a:endCxn id="54" idx="1"/>
          </p:cNvCxnSpPr>
          <p:nvPr/>
        </p:nvCxnSpPr>
        <p:spPr>
          <a:xfrm rot="5400000">
            <a:off x="5624260" y="4403479"/>
            <a:ext cx="424073" cy="70494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kstfelt 3">
            <a:extLst>
              <a:ext uri="{FF2B5EF4-FFF2-40B4-BE49-F238E27FC236}">
                <a16:creationId xmlns:a16="http://schemas.microsoft.com/office/drawing/2014/main" id="{524C1F2D-6A0E-4DD4-A3EC-48B53EDBC191}"/>
              </a:ext>
            </a:extLst>
          </p:cNvPr>
          <p:cNvSpPr txBox="1"/>
          <p:nvPr/>
        </p:nvSpPr>
        <p:spPr>
          <a:xfrm>
            <a:off x="753394" y="6339411"/>
            <a:ext cx="10491142" cy="369332"/>
          </a:xfrm>
          <a:prstGeom prst="rect">
            <a:avLst/>
          </a:prstGeom>
          <a:noFill/>
        </p:spPr>
        <p:txBody>
          <a:bodyPr wrap="none" rtlCol="0">
            <a:spAutoFit/>
          </a:bodyPr>
          <a:lstStyle/>
          <a:p>
            <a:r>
              <a:rPr lang="da-DK" dirty="0"/>
              <a:t>Indikatorerne kan anvendes direkte som koder, eller man kan udvikle koder med udgangspunkt i indikatorerne</a:t>
            </a:r>
          </a:p>
        </p:txBody>
      </p:sp>
      <p:sp>
        <p:nvSpPr>
          <p:cNvPr id="22" name="Tekstfelt 21">
            <a:extLst>
              <a:ext uri="{FF2B5EF4-FFF2-40B4-BE49-F238E27FC236}">
                <a16:creationId xmlns:a16="http://schemas.microsoft.com/office/drawing/2014/main" id="{9A1EA397-2CAD-033A-2746-312F14CFE38B}"/>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5862681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53E838-C414-4A8D-98B7-72105128385A}"/>
              </a:ext>
            </a:extLst>
          </p:cNvPr>
          <p:cNvSpPr>
            <a:spLocks noGrp="1"/>
          </p:cNvSpPr>
          <p:nvPr>
            <p:ph type="title"/>
          </p:nvPr>
        </p:nvSpPr>
        <p:spPr>
          <a:xfrm>
            <a:off x="0" y="0"/>
            <a:ext cx="12192000" cy="1143000"/>
          </a:xfrm>
          <a:solidFill>
            <a:schemeClr val="tx2">
              <a:lumMod val="40000"/>
              <a:lumOff val="60000"/>
            </a:schemeClr>
          </a:solidFill>
        </p:spPr>
        <p:txBody>
          <a:bodyPr>
            <a:normAutofit/>
          </a:bodyPr>
          <a:lstStyle/>
          <a:p>
            <a:r>
              <a:rPr lang="da-DK" sz="3200" dirty="0">
                <a:solidFill>
                  <a:srgbClr val="002060"/>
                </a:solidFill>
                <a:latin typeface="+mn-lt"/>
              </a:rPr>
              <a:t>   </a:t>
            </a:r>
            <a:r>
              <a:rPr lang="da-DK" sz="2600" dirty="0">
                <a:solidFill>
                  <a:srgbClr val="002060"/>
                </a:solidFill>
                <a:latin typeface="+mn-lt"/>
              </a:rPr>
              <a:t>Analyse: At gå fra data</a:t>
            </a:r>
            <a:r>
              <a:rPr lang="da-DK" sz="2600" b="1" dirty="0">
                <a:solidFill>
                  <a:srgbClr val="002060"/>
                </a:solidFill>
              </a:rPr>
              <a:t> </a:t>
            </a:r>
            <a:r>
              <a:rPr lang="da-DK" sz="2600" dirty="0">
                <a:solidFill>
                  <a:srgbClr val="002060"/>
                </a:solidFill>
              </a:rPr>
              <a:t>→ sortere data → fortolkning → problematisering → forklaring</a:t>
            </a:r>
            <a:endParaRPr lang="da-DK" sz="2600" dirty="0">
              <a:solidFill>
                <a:srgbClr val="002060"/>
              </a:solidFill>
              <a:latin typeface="+mn-lt"/>
            </a:endParaRPr>
          </a:p>
        </p:txBody>
      </p:sp>
      <p:sp>
        <p:nvSpPr>
          <p:cNvPr id="3" name="Pladsholder til indhold 2">
            <a:extLst>
              <a:ext uri="{FF2B5EF4-FFF2-40B4-BE49-F238E27FC236}">
                <a16:creationId xmlns:a16="http://schemas.microsoft.com/office/drawing/2014/main" id="{C920F9F8-E7B8-4E52-9749-A517ADE44915}"/>
              </a:ext>
            </a:extLst>
          </p:cNvPr>
          <p:cNvSpPr>
            <a:spLocks noGrp="1"/>
          </p:cNvSpPr>
          <p:nvPr>
            <p:ph idx="1"/>
          </p:nvPr>
        </p:nvSpPr>
        <p:spPr>
          <a:xfrm>
            <a:off x="109537" y="1233573"/>
            <a:ext cx="11972925" cy="6057899"/>
          </a:xfrm>
        </p:spPr>
        <p:txBody>
          <a:bodyPr>
            <a:normAutofit fontScale="92500" lnSpcReduction="10000"/>
          </a:bodyPr>
          <a:lstStyle/>
          <a:p>
            <a:r>
              <a:rPr lang="da-DK" dirty="0"/>
              <a:t>Formål: ”At se sammenhænge, som ikke var åbenbare fra begyndelsen” </a:t>
            </a:r>
            <a:r>
              <a:rPr lang="da-DK" sz="1500" dirty="0"/>
              <a:t>(Brinkmann </a:t>
            </a:r>
            <a:r>
              <a:rPr lang="da-DK" sz="1400" dirty="0"/>
              <a:t>&amp; Tanggaard (2010) s. 46)</a:t>
            </a:r>
            <a:endParaRPr lang="da-DK" dirty="0"/>
          </a:p>
          <a:p>
            <a:r>
              <a:rPr lang="da-DK" dirty="0"/>
              <a:t>Er en </a:t>
            </a:r>
            <a:r>
              <a:rPr lang="da-DK" u="sng" dirty="0"/>
              <a:t>kritisk</a:t>
            </a:r>
            <a:r>
              <a:rPr lang="da-DK" dirty="0"/>
              <a:t> vurdering af synspunkter fra forskellige teorier og empiri fra forskellige aktører.</a:t>
            </a:r>
          </a:p>
          <a:p>
            <a:r>
              <a:rPr lang="da-DK" dirty="0"/>
              <a:t>Opstil påstande, belæg og hjemler (inkl. nogle fra pensum) samt analysekriterier</a:t>
            </a:r>
          </a:p>
          <a:p>
            <a:r>
              <a:rPr lang="da-DK" dirty="0"/>
              <a:t>Udvælg forskellige forskningsartikler i relation til problemformuleringen og valgte indikatorer</a:t>
            </a:r>
          </a:p>
          <a:p>
            <a:r>
              <a:rPr lang="da-DK" dirty="0"/>
              <a:t>List og afkod argumenter, kontraster, positioner, teser/ antiteser, og bibring perspektiv, kompromis, kombination, konsekvens, kontekst og heraf resulterende handleanvisning</a:t>
            </a:r>
          </a:p>
          <a:p>
            <a:r>
              <a:rPr lang="da-DK" dirty="0"/>
              <a:t>Analysespørgsmål:</a:t>
            </a:r>
          </a:p>
          <a:p>
            <a:pPr lvl="1"/>
            <a:r>
              <a:rPr lang="da-DK" dirty="0"/>
              <a:t>Hvem &amp; hvad – hvem er involveret, og hvad er deres respektive argumenter? </a:t>
            </a:r>
          </a:p>
          <a:p>
            <a:pPr lvl="1"/>
            <a:r>
              <a:rPr lang="da-DK" dirty="0"/>
              <a:t>Hvorfor – Det usagte, underliggende (evt. skjulte dagsordener) hvorfor</a:t>
            </a:r>
          </a:p>
          <a:p>
            <a:pPr lvl="1"/>
            <a:r>
              <a:rPr lang="da-DK" dirty="0"/>
              <a:t>Hvordan – kan modsætninger medieres, og skal de det? Kan synspunkterne supplere hinanden, bidrage til mere eller mindre betydningsfulde eller alternative synsvinkler, der kan berige og har konsekvenser for analysen.	 </a:t>
            </a:r>
            <a:r>
              <a:rPr lang="da-DK" sz="1500" dirty="0"/>
              <a:t>(Kilde: </a:t>
            </a:r>
            <a:r>
              <a:rPr lang="da-DK" sz="1500" dirty="0" err="1"/>
              <a:t>Rheiniker</a:t>
            </a:r>
            <a:r>
              <a:rPr lang="da-DK" sz="1500" dirty="0"/>
              <a:t> &amp; Jørgensen (2014) s. 278)</a:t>
            </a:r>
          </a:p>
          <a:p>
            <a:endParaRPr lang="da-DK" dirty="0"/>
          </a:p>
        </p:txBody>
      </p:sp>
      <p:sp>
        <p:nvSpPr>
          <p:cNvPr id="6" name="Tekstfelt 5">
            <a:extLst>
              <a:ext uri="{FF2B5EF4-FFF2-40B4-BE49-F238E27FC236}">
                <a16:creationId xmlns:a16="http://schemas.microsoft.com/office/drawing/2014/main" id="{79288A59-C5DE-CD13-A663-636391EA0D99}"/>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8070441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Toulmins argumentationsmodel med tre blå bokse (Påstand, Belæg, Hjemmel) på hvid baggrund, akademisk stil. Tilføj ekstra blank linje øverst for at give plads til automatisk mærke. Ingen manuelle mærker.">
            <a:extLst>
              <a:ext uri="{FF2B5EF4-FFF2-40B4-BE49-F238E27FC236}">
                <a16:creationId xmlns:a16="http://schemas.microsoft.com/office/drawing/2014/main" id="{F65A6212-AF0D-0A2E-2DF4-C71647272A10}"/>
              </a:ext>
            </a:extLst>
          </p:cNvPr>
          <p:cNvPicPr>
            <a:picLocks noChangeAspect="1"/>
          </p:cNvPicPr>
          <p:nvPr/>
        </p:nvPicPr>
        <p:blipFill>
          <a:blip r:embed="rId2"/>
          <a:stretch>
            <a:fillRect/>
          </a:stretch>
        </p:blipFill>
        <p:spPr>
          <a:xfrm>
            <a:off x="7541842" y="3841780"/>
            <a:ext cx="4524315" cy="3016210"/>
          </a:xfrm>
          <a:prstGeom prst="rect">
            <a:avLst/>
          </a:prstGeom>
        </p:spPr>
      </p:pic>
      <p:sp>
        <p:nvSpPr>
          <p:cNvPr id="2" name="Titel 1">
            <a:extLst>
              <a:ext uri="{FF2B5EF4-FFF2-40B4-BE49-F238E27FC236}">
                <a16:creationId xmlns:a16="http://schemas.microsoft.com/office/drawing/2014/main" id="{C5D282B8-8E53-4543-B757-1114C325B739}"/>
              </a:ext>
            </a:extLst>
          </p:cNvPr>
          <p:cNvSpPr>
            <a:spLocks noGrp="1"/>
          </p:cNvSpPr>
          <p:nvPr>
            <p:ph type="title"/>
          </p:nvPr>
        </p:nvSpPr>
        <p:spPr>
          <a:xfrm>
            <a:off x="0" y="0"/>
            <a:ext cx="12192000" cy="674818"/>
          </a:xfrm>
          <a:solidFill>
            <a:schemeClr val="tx2">
              <a:lumMod val="40000"/>
              <a:lumOff val="60000"/>
            </a:schemeClr>
          </a:solidFill>
        </p:spPr>
        <p:txBody>
          <a:bodyPr>
            <a:normAutofit/>
          </a:bodyPr>
          <a:lstStyle/>
          <a:p>
            <a:r>
              <a:rPr lang="da-DK" sz="3200" dirty="0">
                <a:solidFill>
                  <a:srgbClr val="002060"/>
                </a:solidFill>
                <a:latin typeface="+mn-lt"/>
              </a:rPr>
              <a:t>   Analyse</a:t>
            </a:r>
          </a:p>
        </p:txBody>
      </p:sp>
      <p:sp>
        <p:nvSpPr>
          <p:cNvPr id="3" name="Pladsholder til indhold 2">
            <a:extLst>
              <a:ext uri="{FF2B5EF4-FFF2-40B4-BE49-F238E27FC236}">
                <a16:creationId xmlns:a16="http://schemas.microsoft.com/office/drawing/2014/main" id="{B103F075-51AE-4A90-8A31-91B00908D055}"/>
              </a:ext>
            </a:extLst>
          </p:cNvPr>
          <p:cNvSpPr>
            <a:spLocks noGrp="1"/>
          </p:cNvSpPr>
          <p:nvPr>
            <p:ph idx="1"/>
          </p:nvPr>
        </p:nvSpPr>
        <p:spPr>
          <a:xfrm>
            <a:off x="165163" y="674818"/>
            <a:ext cx="11506200" cy="4351338"/>
          </a:xfrm>
        </p:spPr>
        <p:txBody>
          <a:bodyPr/>
          <a:lstStyle/>
          <a:p>
            <a:pPr marL="0" indent="0">
              <a:buNone/>
            </a:pPr>
            <a:r>
              <a:rPr lang="da-DK" dirty="0"/>
              <a:t>”</a:t>
            </a:r>
            <a:r>
              <a:rPr lang="da-DK" sz="2200" dirty="0"/>
              <a:t>De fleste samfundsvidenskabelige undersøgelser mikser forskellige datatyper. […] det [er] den enkelte forskers beslutninger, vurderinger og </a:t>
            </a:r>
            <a:r>
              <a:rPr lang="da-DK" sz="2200" dirty="0" err="1"/>
              <a:t>forforståelser</a:t>
            </a:r>
            <a:r>
              <a:rPr lang="da-DK" sz="2200" dirty="0"/>
              <a:t>, der bestemmer, hvordan analyseprocessen skal gribes an.” </a:t>
            </a:r>
            <a:r>
              <a:rPr lang="da-DK" sz="1200" dirty="0"/>
              <a:t>(Merete Watt Boolsen - </a:t>
            </a:r>
            <a:r>
              <a:rPr lang="en-US" sz="1200" dirty="0" err="1"/>
              <a:t>Bolsen</a:t>
            </a:r>
            <a:r>
              <a:rPr lang="en-US" sz="1200" dirty="0"/>
              <a:t>, M. W. (2010): Grounded theory. I: Brinkman &amp; </a:t>
            </a:r>
            <a:r>
              <a:rPr lang="en-US" sz="1200" dirty="0" err="1"/>
              <a:t>Tanggaard</a:t>
            </a:r>
            <a:r>
              <a:rPr lang="en-US" sz="1200" dirty="0"/>
              <a:t>, s. 207-238</a:t>
            </a:r>
            <a:r>
              <a:rPr lang="da-DK" sz="1200" dirty="0"/>
              <a:t>)</a:t>
            </a:r>
          </a:p>
          <a:p>
            <a:pPr marL="0" indent="0">
              <a:buNone/>
            </a:pPr>
            <a:endParaRPr lang="da-DK" dirty="0"/>
          </a:p>
          <a:p>
            <a:pPr marL="0" indent="0">
              <a:buNone/>
            </a:pPr>
            <a:endParaRPr lang="da-DK" dirty="0"/>
          </a:p>
        </p:txBody>
      </p:sp>
      <p:sp>
        <p:nvSpPr>
          <p:cNvPr id="10" name="Tekstfelt 9">
            <a:extLst>
              <a:ext uri="{FF2B5EF4-FFF2-40B4-BE49-F238E27FC236}">
                <a16:creationId xmlns:a16="http://schemas.microsoft.com/office/drawing/2014/main" id="{22A55309-6A5D-4609-8831-990241FED6BB}"/>
              </a:ext>
            </a:extLst>
          </p:cNvPr>
          <p:cNvSpPr txBox="1"/>
          <p:nvPr/>
        </p:nvSpPr>
        <p:spPr>
          <a:xfrm>
            <a:off x="204484" y="3429000"/>
            <a:ext cx="11958184" cy="3016210"/>
          </a:xfrm>
          <a:prstGeom prst="rect">
            <a:avLst/>
          </a:prstGeom>
          <a:noFill/>
        </p:spPr>
        <p:txBody>
          <a:bodyPr wrap="square" rtlCol="0">
            <a:spAutoFit/>
          </a:bodyPr>
          <a:lstStyle/>
          <a:p>
            <a:r>
              <a:rPr lang="da-DK" sz="2200" dirty="0"/>
              <a:t>Først udvælges data (kodning). Beskriv dernæst opbygningen af analysen/</a:t>
            </a:r>
            <a:r>
              <a:rPr lang="da-DK" sz="2200" dirty="0" err="1"/>
              <a:t>erne</a:t>
            </a:r>
            <a:r>
              <a:rPr lang="da-DK" sz="2200" dirty="0"/>
              <a:t> og indbydes relation og argumenter:</a:t>
            </a:r>
          </a:p>
          <a:p>
            <a:pPr marL="285750" indent="-285750">
              <a:buFont typeface="Arial" panose="020B0604020202020204" pitchFamily="34" charset="0"/>
              <a:buChar char="•"/>
            </a:pPr>
            <a:r>
              <a:rPr lang="da-DK" sz="2200" dirty="0"/>
              <a:t>Hvor sikker er du på, at påstanden(e) er gyldig(e)</a:t>
            </a:r>
          </a:p>
          <a:p>
            <a:pPr marL="285750" indent="-285750">
              <a:buFont typeface="Arial" panose="020B0604020202020204" pitchFamily="34" charset="0"/>
              <a:buChar char="•"/>
            </a:pPr>
            <a:r>
              <a:rPr lang="da-DK" sz="2200" dirty="0"/>
              <a:t>Dokumentation, der understøtter hjemlen/</a:t>
            </a:r>
            <a:r>
              <a:rPr lang="da-DK" sz="2200" dirty="0" err="1"/>
              <a:t>erne</a:t>
            </a:r>
            <a:endParaRPr lang="da-DK" sz="2200" dirty="0"/>
          </a:p>
          <a:p>
            <a:pPr marL="285750" indent="-285750">
              <a:buFont typeface="Arial" panose="020B0604020202020204" pitchFamily="34" charset="0"/>
              <a:buChar char="•"/>
            </a:pPr>
            <a:r>
              <a:rPr lang="da-DK" sz="2200" dirty="0"/>
              <a:t>Måle styrken af hjemler, ex. metodiske begrænsninger</a:t>
            </a:r>
          </a:p>
          <a:p>
            <a:pPr marL="285750" indent="-285750">
              <a:buFont typeface="Arial" panose="020B0604020202020204" pitchFamily="34" charset="0"/>
              <a:buChar char="•"/>
            </a:pPr>
            <a:r>
              <a:rPr lang="da-DK" sz="2200" dirty="0"/>
              <a:t>Forbehold for hjemlens/</a:t>
            </a:r>
            <a:r>
              <a:rPr lang="da-DK" sz="2200" dirty="0" err="1"/>
              <a:t>ernes</a:t>
            </a:r>
            <a:r>
              <a:rPr lang="da-DK" sz="2200" dirty="0"/>
              <a:t> gyldighed</a:t>
            </a:r>
          </a:p>
          <a:p>
            <a:pPr marL="285750" indent="-285750">
              <a:buFont typeface="Arial" panose="020B0604020202020204" pitchFamily="34" charset="0"/>
              <a:buChar char="•"/>
            </a:pPr>
            <a:r>
              <a:rPr lang="da-DK" sz="2200" dirty="0"/>
              <a:t>Afsluttes med sammenfatning evt. suppleret af en illustration</a:t>
            </a:r>
          </a:p>
          <a:p>
            <a:pPr marL="285750" indent="-285750">
              <a:buFont typeface="Arial" panose="020B0604020202020204" pitchFamily="34" charset="0"/>
              <a:buChar char="•"/>
            </a:pPr>
            <a:endParaRPr lang="da-DK" dirty="0"/>
          </a:p>
          <a:p>
            <a:pPr marL="285750" indent="-285750">
              <a:buFont typeface="Arial" panose="020B0604020202020204" pitchFamily="34" charset="0"/>
              <a:buChar char="•"/>
            </a:pPr>
            <a:endParaRPr lang="da-DK" dirty="0"/>
          </a:p>
        </p:txBody>
      </p:sp>
      <p:sp>
        <p:nvSpPr>
          <p:cNvPr id="13" name="Tekstfelt 12">
            <a:extLst>
              <a:ext uri="{FF2B5EF4-FFF2-40B4-BE49-F238E27FC236}">
                <a16:creationId xmlns:a16="http://schemas.microsoft.com/office/drawing/2014/main" id="{2D1B0468-8949-4E39-BC96-DF1FF3772EC8}"/>
              </a:ext>
            </a:extLst>
          </p:cNvPr>
          <p:cNvSpPr txBox="1"/>
          <p:nvPr/>
        </p:nvSpPr>
        <p:spPr>
          <a:xfrm>
            <a:off x="204484" y="1892981"/>
            <a:ext cx="11427559" cy="1446550"/>
          </a:xfrm>
          <a:prstGeom prst="rect">
            <a:avLst/>
          </a:prstGeom>
          <a:noFill/>
        </p:spPr>
        <p:txBody>
          <a:bodyPr wrap="square" rtlCol="0">
            <a:spAutoFit/>
          </a:bodyPr>
          <a:lstStyle/>
          <a:p>
            <a:r>
              <a:rPr lang="da-DK" sz="2200" dirty="0"/>
              <a:t>”I virkeligheden er analyseprocessen en bevægelse mellem at analysere (bryde ned, stille skarpt) og syntesere (bygge op, sætte sammen) og målet er at ende med et overblik over materialet, der Sætter en i stand til at se nye sammenhænge eller sammenstød, Som ikke var åbenbar fra begyndelsen” </a:t>
            </a:r>
            <a:r>
              <a:rPr lang="da-DK" sz="1200" dirty="0"/>
              <a:t>(Brinkmann &amp; Tanggaard (2010 s.46)</a:t>
            </a:r>
          </a:p>
        </p:txBody>
      </p:sp>
      <p:sp>
        <p:nvSpPr>
          <p:cNvPr id="9" name="Tekstfelt 8">
            <a:extLst>
              <a:ext uri="{FF2B5EF4-FFF2-40B4-BE49-F238E27FC236}">
                <a16:creationId xmlns:a16="http://schemas.microsoft.com/office/drawing/2014/main" id="{2F3C8651-9481-F40B-A7D4-73F2C2616207}"/>
              </a:ext>
            </a:extLst>
          </p:cNvPr>
          <p:cNvSpPr txBox="1"/>
          <p:nvPr/>
        </p:nvSpPr>
        <p:spPr>
          <a:xfrm>
            <a:off x="5443539" y="6611769"/>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5262674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952CD5-FA6F-6716-2DCF-784075A62F03}"/>
              </a:ext>
            </a:extLst>
          </p:cNvPr>
          <p:cNvSpPr>
            <a:spLocks noGrp="1"/>
          </p:cNvSpPr>
          <p:nvPr>
            <p:ph type="title"/>
          </p:nvPr>
        </p:nvSpPr>
        <p:spPr>
          <a:xfrm>
            <a:off x="-76200" y="1"/>
            <a:ext cx="12268200" cy="424542"/>
          </a:xfrm>
        </p:spPr>
        <p:txBody>
          <a:bodyPr>
            <a:normAutofit fontScale="90000"/>
          </a:bodyPr>
          <a:lstStyle/>
          <a:p>
            <a:r>
              <a:rPr lang="da-DK" sz="3600" dirty="0">
                <a:latin typeface="+mn-lt"/>
              </a:rPr>
              <a:t> Flow i analysekapitlet</a:t>
            </a:r>
          </a:p>
        </p:txBody>
      </p:sp>
      <p:sp>
        <p:nvSpPr>
          <p:cNvPr id="4" name="Rectangle 1">
            <a:extLst>
              <a:ext uri="{FF2B5EF4-FFF2-40B4-BE49-F238E27FC236}">
                <a16:creationId xmlns:a16="http://schemas.microsoft.com/office/drawing/2014/main" id="{CA9BF5EB-9FCD-B518-5997-05167685E049}"/>
              </a:ext>
            </a:extLst>
          </p:cNvPr>
          <p:cNvSpPr>
            <a:spLocks noGrp="1" noChangeArrowheads="1"/>
          </p:cNvSpPr>
          <p:nvPr>
            <p:ph idx="1"/>
          </p:nvPr>
        </p:nvSpPr>
        <p:spPr bwMode="auto">
          <a:xfrm>
            <a:off x="123827" y="534982"/>
            <a:ext cx="12191999" cy="6560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lnSpc>
                <a:spcPct val="70000"/>
              </a:lnSpc>
              <a:buNone/>
            </a:pPr>
            <a:r>
              <a:rPr lang="da-DK" sz="2100" b="1" dirty="0"/>
              <a:t>Præsentation af empiri/materiale </a:t>
            </a:r>
            <a:r>
              <a:rPr lang="da-DK" sz="2100" dirty="0"/>
              <a:t>(Kan foregå løbende, når de anvendes)</a:t>
            </a:r>
          </a:p>
          <a:p>
            <a:pPr lvl="1">
              <a:lnSpc>
                <a:spcPct val="70000"/>
              </a:lnSpc>
            </a:pPr>
            <a:r>
              <a:rPr lang="da-DK" sz="2100" dirty="0"/>
              <a:t>Data (interviews, tekster, statistik, cases osv.) i kort beskrivelse – uden at gentage metodekapitlet</a:t>
            </a:r>
          </a:p>
          <a:p>
            <a:pPr marL="0" indent="0">
              <a:lnSpc>
                <a:spcPct val="70000"/>
              </a:lnSpc>
              <a:buNone/>
            </a:pPr>
            <a:r>
              <a:rPr lang="da-DK" sz="2100" b="1" dirty="0"/>
              <a:t>Analytisk ramme</a:t>
            </a:r>
            <a:endParaRPr lang="da-DK" sz="2100" dirty="0"/>
          </a:p>
          <a:p>
            <a:pPr lvl="1">
              <a:lnSpc>
                <a:spcPct val="70000"/>
              </a:lnSpc>
            </a:pPr>
            <a:r>
              <a:rPr lang="da-DK" sz="2100" dirty="0"/>
              <a:t>Hvordan teorier/begreber der anvendes bruges i analysen (operationalisering)</a:t>
            </a:r>
          </a:p>
          <a:p>
            <a:pPr marL="0" indent="0">
              <a:lnSpc>
                <a:spcPct val="70000"/>
              </a:lnSpc>
              <a:buNone/>
            </a:pPr>
            <a:r>
              <a:rPr lang="da-DK" sz="2100" b="1" dirty="0"/>
              <a:t>Selve analysen (kernen)</a:t>
            </a:r>
            <a:endParaRPr lang="da-DK" sz="2100" dirty="0"/>
          </a:p>
          <a:p>
            <a:pPr lvl="1">
              <a:lnSpc>
                <a:spcPct val="70000"/>
              </a:lnSpc>
            </a:pPr>
            <a:r>
              <a:rPr lang="da-DK" sz="2100" dirty="0"/>
              <a:t>Systematisk gennemgang af materialet opdelt i temaer, spørgsmål eller delanalyser</a:t>
            </a:r>
          </a:p>
          <a:p>
            <a:pPr lvl="1">
              <a:lnSpc>
                <a:spcPct val="70000"/>
              </a:lnSpc>
            </a:pPr>
            <a:r>
              <a:rPr lang="da-DK" sz="2100" dirty="0"/>
              <a:t>Anvend citater, eksempler eller data som dokumentation</a:t>
            </a:r>
          </a:p>
          <a:p>
            <a:pPr marL="0" indent="0">
              <a:lnSpc>
                <a:spcPct val="70000"/>
              </a:lnSpc>
              <a:buNone/>
            </a:pPr>
            <a:r>
              <a:rPr lang="da-DK" sz="2100" b="1" dirty="0"/>
              <a:t>Fortolkning</a:t>
            </a:r>
            <a:endParaRPr lang="da-DK" sz="2100" dirty="0"/>
          </a:p>
          <a:p>
            <a:pPr lvl="1">
              <a:lnSpc>
                <a:spcPct val="70000"/>
              </a:lnSpc>
            </a:pPr>
            <a:r>
              <a:rPr lang="da-DK" sz="2100" dirty="0"/>
              <a:t>Hvad betyder fundene, og hvordan kan de forstås i lyset af teori?</a:t>
            </a:r>
          </a:p>
          <a:p>
            <a:pPr marL="0" indent="0">
              <a:lnSpc>
                <a:spcPct val="70000"/>
              </a:lnSpc>
              <a:buNone/>
            </a:pPr>
            <a:r>
              <a:rPr lang="da-DK" sz="2100" b="1" dirty="0"/>
              <a:t>Kobling mellem empiri og teori</a:t>
            </a:r>
            <a:endParaRPr lang="da-DK" sz="2100" dirty="0"/>
          </a:p>
          <a:p>
            <a:pPr lvl="1">
              <a:lnSpc>
                <a:spcPct val="70000"/>
              </a:lnSpc>
            </a:pPr>
            <a:r>
              <a:rPr lang="da-DK" sz="2100" dirty="0"/>
              <a:t>Vise hvordan teorien forklarer eller udfordrer data</a:t>
            </a:r>
          </a:p>
          <a:p>
            <a:pPr lvl="1">
              <a:lnSpc>
                <a:spcPct val="70000"/>
              </a:lnSpc>
            </a:pPr>
            <a:r>
              <a:rPr lang="da-DK" sz="2100" dirty="0"/>
              <a:t>Ikke bare beskrive – men analysere</a:t>
            </a:r>
          </a:p>
          <a:p>
            <a:pPr marL="0" indent="0">
              <a:lnSpc>
                <a:spcPct val="70000"/>
              </a:lnSpc>
              <a:buNone/>
            </a:pPr>
            <a:r>
              <a:rPr lang="da-DK" sz="2100" b="1" dirty="0"/>
              <a:t>Eventuelle delkonklusioner undervejs</a:t>
            </a:r>
            <a:endParaRPr lang="da-DK" sz="2100" dirty="0"/>
          </a:p>
          <a:p>
            <a:pPr lvl="1">
              <a:lnSpc>
                <a:spcPct val="70000"/>
              </a:lnSpc>
            </a:pPr>
            <a:r>
              <a:rPr lang="da-DK" sz="2100" dirty="0"/>
              <a:t>Opsamling på hvert afsnit/tema og hvad har vi fundet indtil nu?</a:t>
            </a:r>
          </a:p>
          <a:p>
            <a:pPr marL="0" indent="0">
              <a:lnSpc>
                <a:spcPct val="70000"/>
              </a:lnSpc>
              <a:buNone/>
            </a:pPr>
            <a:r>
              <a:rPr lang="da-DK" sz="2100" b="1" dirty="0"/>
              <a:t>Kritisk refleksion (ofte integreret)</a:t>
            </a:r>
            <a:endParaRPr lang="da-DK" sz="2100" dirty="0"/>
          </a:p>
          <a:p>
            <a:pPr lvl="1">
              <a:lnSpc>
                <a:spcPct val="70000"/>
              </a:lnSpc>
            </a:pPr>
            <a:r>
              <a:rPr lang="da-DK" sz="2100" dirty="0"/>
              <a:t>Begrænsninger i data eller analyse</a:t>
            </a:r>
          </a:p>
          <a:p>
            <a:pPr lvl="1">
              <a:lnSpc>
                <a:spcPct val="70000"/>
              </a:lnSpc>
            </a:pPr>
            <a:r>
              <a:rPr lang="da-DK" sz="2100" dirty="0"/>
              <a:t>Alternative tolkninger</a:t>
            </a:r>
          </a:p>
          <a:p>
            <a:pPr lvl="1">
              <a:lnSpc>
                <a:spcPct val="70000"/>
              </a:lnSpc>
            </a:pPr>
            <a:r>
              <a:rPr lang="da-DK" sz="2100" dirty="0"/>
              <a:t>Kildekritik</a:t>
            </a:r>
          </a:p>
          <a:p>
            <a:pPr marL="0" indent="0">
              <a:lnSpc>
                <a:spcPct val="70000"/>
              </a:lnSpc>
              <a:buNone/>
            </a:pPr>
            <a:r>
              <a:rPr lang="da-DK" sz="2100" b="1" dirty="0"/>
              <a:t>Sammenhæng til problemformulering</a:t>
            </a:r>
            <a:endParaRPr lang="da-DK" sz="2100" dirty="0"/>
          </a:p>
          <a:p>
            <a:pPr lvl="1">
              <a:lnSpc>
                <a:spcPct val="70000"/>
              </a:lnSpc>
            </a:pPr>
            <a:r>
              <a:rPr lang="da-DK" sz="2100" dirty="0"/>
              <a:t>Løbende fokus på at besvare undersøgelsesspørgsmålet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
        <p:nvSpPr>
          <p:cNvPr id="7" name="Titel 1">
            <a:extLst>
              <a:ext uri="{FF2B5EF4-FFF2-40B4-BE49-F238E27FC236}">
                <a16:creationId xmlns:a16="http://schemas.microsoft.com/office/drawing/2014/main" id="{FD79C1E6-500D-CAC2-CD1D-E858B0DFD891}"/>
              </a:ext>
            </a:extLst>
          </p:cNvPr>
          <p:cNvSpPr txBox="1">
            <a:spLocks/>
          </p:cNvSpPr>
          <p:nvPr/>
        </p:nvSpPr>
        <p:spPr>
          <a:xfrm>
            <a:off x="0" y="0"/>
            <a:ext cx="12192000" cy="534982"/>
          </a:xfrm>
          <a:prstGeom prst="rect">
            <a:avLst/>
          </a:prstGeom>
          <a:solidFill>
            <a:schemeClr val="tx2">
              <a:lumMod val="40000"/>
              <a:lumOff val="60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200" dirty="0">
                <a:solidFill>
                  <a:srgbClr val="002060"/>
                </a:solidFill>
                <a:latin typeface="+mn-lt"/>
              </a:rPr>
              <a:t>   </a:t>
            </a:r>
            <a:r>
              <a:rPr lang="da-DK" sz="4000" dirty="0">
                <a:solidFill>
                  <a:srgbClr val="002060"/>
                </a:solidFill>
                <a:latin typeface="+mn-lt"/>
              </a:rPr>
              <a:t>Flow i Analysekapitlet</a:t>
            </a:r>
          </a:p>
        </p:txBody>
      </p:sp>
      <p:sp>
        <p:nvSpPr>
          <p:cNvPr id="5" name="Tekstfelt 4">
            <a:extLst>
              <a:ext uri="{FF2B5EF4-FFF2-40B4-BE49-F238E27FC236}">
                <a16:creationId xmlns:a16="http://schemas.microsoft.com/office/drawing/2014/main" id="{8253EB66-BBA9-6E8A-1E7C-49938679EC2D}"/>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2665255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9D6578-9913-EBE2-46E0-46C376C18A46}"/>
              </a:ext>
            </a:extLst>
          </p:cNvPr>
          <p:cNvSpPr>
            <a:spLocks noGrp="1"/>
          </p:cNvSpPr>
          <p:nvPr>
            <p:ph type="title"/>
          </p:nvPr>
        </p:nvSpPr>
        <p:spPr>
          <a:xfrm>
            <a:off x="0" y="1"/>
            <a:ext cx="12192000" cy="681036"/>
          </a:xfrm>
          <a:solidFill>
            <a:schemeClr val="tx2">
              <a:lumMod val="40000"/>
              <a:lumOff val="60000"/>
            </a:schemeClr>
          </a:solidFill>
        </p:spPr>
        <p:txBody>
          <a:bodyPr>
            <a:normAutofit/>
          </a:bodyPr>
          <a:lstStyle/>
          <a:p>
            <a:r>
              <a:rPr lang="da-DK" sz="3600" dirty="0">
                <a:solidFill>
                  <a:srgbClr val="002060"/>
                </a:solidFill>
                <a:latin typeface="+mn-lt"/>
              </a:rPr>
              <a:t>Typiske Analysemangler: Problematisering</a:t>
            </a:r>
          </a:p>
        </p:txBody>
      </p:sp>
      <p:sp>
        <p:nvSpPr>
          <p:cNvPr id="3" name="Pladsholder til indhold 2">
            <a:extLst>
              <a:ext uri="{FF2B5EF4-FFF2-40B4-BE49-F238E27FC236}">
                <a16:creationId xmlns:a16="http://schemas.microsoft.com/office/drawing/2014/main" id="{82F2F554-9C70-D79D-F1D7-3B58F2E16FD0}"/>
              </a:ext>
            </a:extLst>
          </p:cNvPr>
          <p:cNvSpPr>
            <a:spLocks noGrp="1"/>
          </p:cNvSpPr>
          <p:nvPr>
            <p:ph idx="1"/>
          </p:nvPr>
        </p:nvSpPr>
        <p:spPr>
          <a:xfrm>
            <a:off x="-1" y="681037"/>
            <a:ext cx="12191999" cy="6176962"/>
          </a:xfrm>
        </p:spPr>
        <p:txBody>
          <a:bodyPr>
            <a:normAutofit fontScale="77500" lnSpcReduction="20000"/>
          </a:bodyPr>
          <a:lstStyle/>
          <a:p>
            <a:pPr marL="0" indent="0">
              <a:buNone/>
            </a:pPr>
            <a:r>
              <a:rPr lang="da-DK" b="1" dirty="0"/>
              <a:t>Ingen analyse – kun indikator og deskriptiv teori: Hvad er problemet?</a:t>
            </a:r>
          </a:p>
          <a:p>
            <a:r>
              <a:rPr lang="da-DK" dirty="0"/>
              <a:t>Stil kritiske “hvem gavner det?” - Overvej mulige bagsider og konsekvenser</a:t>
            </a:r>
          </a:p>
          <a:p>
            <a:pPr lvl="0"/>
            <a:r>
              <a:rPr lang="da-DK" dirty="0"/>
              <a:t>Undersøg spændinger mellem frihed og kontrol</a:t>
            </a:r>
          </a:p>
          <a:p>
            <a:pPr lvl="0"/>
            <a:r>
              <a:rPr lang="da-DK" dirty="0"/>
              <a:t>Brug teori til at udfordre virksomhedens selvfremstilling</a:t>
            </a:r>
          </a:p>
          <a:p>
            <a:pPr marL="0" indent="0">
              <a:buNone/>
            </a:pPr>
            <a:r>
              <a:rPr lang="da-DK" b="1" dirty="0"/>
              <a:t>Konsekvensanalyse: Diskutere mulige negative konsekvenser </a:t>
            </a:r>
          </a:p>
          <a:p>
            <a:pPr lvl="0"/>
            <a:r>
              <a:rPr lang="da-DK" dirty="0"/>
              <a:t>Ingen udforskning af bagsider eller risici: Hvad kan gå galt? &amp; For hvem fungerer dette ikke?”</a:t>
            </a:r>
          </a:p>
          <a:p>
            <a:r>
              <a:rPr lang="da-DK" dirty="0"/>
              <a:t>Anvende teori til at identificere risici og paradokser f.eks. Ved at koble teoriens advarsler </a:t>
            </a:r>
          </a:p>
          <a:p>
            <a:pPr marL="0" indent="0">
              <a:buNone/>
            </a:pPr>
            <a:r>
              <a:rPr lang="da-DK" b="1" dirty="0"/>
              <a:t>Teori bør bruges analytisk, ikke alene deskriptiv</a:t>
            </a:r>
          </a:p>
          <a:p>
            <a:r>
              <a:rPr lang="da-DK" dirty="0"/>
              <a:t>Brug teorien til at udfordre, ikke bekræfte</a:t>
            </a:r>
          </a:p>
          <a:p>
            <a:r>
              <a:rPr lang="da-DK" dirty="0"/>
              <a:t>Undersøg paradokser, konflikter og alternative forståelser</a:t>
            </a:r>
          </a:p>
          <a:p>
            <a:r>
              <a:rPr lang="da-DK" dirty="0"/>
              <a:t>Sæt teori og empiri i </a:t>
            </a:r>
            <a:r>
              <a:rPr lang="da-DK" i="1" dirty="0"/>
              <a:t>spil</a:t>
            </a:r>
            <a:r>
              <a:rPr lang="da-DK" dirty="0"/>
              <a:t> med hinanden</a:t>
            </a:r>
          </a:p>
          <a:p>
            <a:pPr marL="0" indent="0">
              <a:buNone/>
            </a:pPr>
            <a:r>
              <a:rPr lang="da-DK" b="1" dirty="0"/>
              <a:t>Kildekritik af virksomhedens dokumenter: At vurdere datakvalitet</a:t>
            </a:r>
          </a:p>
          <a:p>
            <a:pPr lvl="0"/>
            <a:r>
              <a:rPr lang="da-DK" dirty="0"/>
              <a:t>Hvad er formålet med disse dokumenter?</a:t>
            </a:r>
          </a:p>
          <a:p>
            <a:pPr lvl="0"/>
            <a:r>
              <a:rPr lang="da-DK" dirty="0"/>
              <a:t>Hvem taler — og med hvilken interesse?</a:t>
            </a:r>
          </a:p>
          <a:p>
            <a:pPr lvl="0"/>
            <a:r>
              <a:rPr lang="da-DK" dirty="0"/>
              <a:t>Hvad udelades i virksomhedens egen fortælling?</a:t>
            </a:r>
          </a:p>
          <a:p>
            <a:pPr lvl="0"/>
            <a:r>
              <a:rPr lang="da-DK" dirty="0"/>
              <a:t>Hvordan påvirker det analysens troværdighed, at kilderne er interne og normative?</a:t>
            </a:r>
          </a:p>
          <a:p>
            <a:r>
              <a:rPr lang="da-DK" dirty="0"/>
              <a:t>Anvend gerne teori til at udfordre kildens selvfremstilling</a:t>
            </a:r>
          </a:p>
        </p:txBody>
      </p:sp>
      <p:sp>
        <p:nvSpPr>
          <p:cNvPr id="6" name="Tekstfelt 5">
            <a:extLst>
              <a:ext uri="{FF2B5EF4-FFF2-40B4-BE49-F238E27FC236}">
                <a16:creationId xmlns:a16="http://schemas.microsoft.com/office/drawing/2014/main" id="{A9E91E27-BD26-4D04-EA16-EB19C1B082E3}"/>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205152359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DCC273-1A34-4CF7-B8EF-EE5354A40F41}"/>
              </a:ext>
            </a:extLst>
          </p:cNvPr>
          <p:cNvSpPr>
            <a:spLocks noGrp="1"/>
          </p:cNvSpPr>
          <p:nvPr>
            <p:ph type="title"/>
          </p:nvPr>
        </p:nvSpPr>
        <p:spPr>
          <a:xfrm>
            <a:off x="0" y="1"/>
            <a:ext cx="12192000" cy="1343818"/>
          </a:xfrm>
          <a:solidFill>
            <a:schemeClr val="tx2">
              <a:lumMod val="40000"/>
              <a:lumOff val="60000"/>
            </a:schemeClr>
          </a:solidFill>
        </p:spPr>
        <p:txBody>
          <a:bodyPr>
            <a:normAutofit fontScale="90000"/>
          </a:bodyPr>
          <a:lstStyle/>
          <a:p>
            <a:r>
              <a:rPr lang="da-DK" sz="3600" dirty="0">
                <a:solidFill>
                  <a:srgbClr val="002060"/>
                </a:solidFill>
                <a:latin typeface="+mn-lt"/>
              </a:rPr>
              <a:t> </a:t>
            </a:r>
            <a:br>
              <a:rPr lang="da-DK" sz="3600" dirty="0">
                <a:solidFill>
                  <a:srgbClr val="002060"/>
                </a:solidFill>
                <a:latin typeface="+mn-lt"/>
              </a:rPr>
            </a:br>
            <a:r>
              <a:rPr lang="da-DK" sz="4000" dirty="0">
                <a:solidFill>
                  <a:srgbClr val="002060"/>
                </a:solidFill>
                <a:latin typeface="+mn-lt"/>
              </a:rPr>
              <a:t>Diskussionskapitlet </a:t>
            </a:r>
            <a:r>
              <a:rPr lang="da-DK" sz="4000" u="sng" dirty="0">
                <a:solidFill>
                  <a:srgbClr val="002060"/>
                </a:solidFill>
                <a:latin typeface="+mn-lt"/>
              </a:rPr>
              <a:t>kan</a:t>
            </a:r>
            <a:r>
              <a:rPr lang="da-DK" sz="4000" dirty="0">
                <a:solidFill>
                  <a:srgbClr val="002060"/>
                </a:solidFill>
                <a:latin typeface="+mn-lt"/>
              </a:rPr>
              <a:t> indeholde</a:t>
            </a:r>
            <a:br>
              <a:rPr lang="da-DK" sz="3600" dirty="0">
                <a:solidFill>
                  <a:srgbClr val="002060"/>
                </a:solidFill>
                <a:latin typeface="+mn-lt"/>
              </a:rPr>
            </a:br>
            <a:r>
              <a:rPr lang="da-DK" sz="2200" dirty="0">
                <a:solidFill>
                  <a:srgbClr val="002060"/>
                </a:solidFill>
                <a:latin typeface="+mn-lt"/>
              </a:rPr>
              <a:t>Diskussion kommer fra latin og betyder at ryste noget frem og tilbage =&gt; at fremsætte problemstillinger og modstridende synspunkter (</a:t>
            </a:r>
            <a:r>
              <a:rPr lang="da-DK" sz="2200" dirty="0" err="1">
                <a:solidFill>
                  <a:srgbClr val="002060"/>
                </a:solidFill>
                <a:latin typeface="+mn-lt"/>
              </a:rPr>
              <a:t>Rienecker</a:t>
            </a:r>
            <a:r>
              <a:rPr lang="da-DK" sz="2200" dirty="0">
                <a:solidFill>
                  <a:srgbClr val="002060"/>
                </a:solidFill>
                <a:latin typeface="+mn-lt"/>
              </a:rPr>
              <a:t> &amp; Jørgensen (2014) s. 276) </a:t>
            </a:r>
            <a:br>
              <a:rPr lang="da-DK" sz="2700" dirty="0">
                <a:solidFill>
                  <a:srgbClr val="002060"/>
                </a:solidFill>
              </a:rPr>
            </a:br>
            <a:endParaRPr lang="da-DK" sz="2700" dirty="0">
              <a:solidFill>
                <a:srgbClr val="002060"/>
              </a:solidFill>
              <a:latin typeface="+mn-lt"/>
            </a:endParaRPr>
          </a:p>
        </p:txBody>
      </p:sp>
      <p:sp>
        <p:nvSpPr>
          <p:cNvPr id="3" name="Pladsholder til indhold 2">
            <a:extLst>
              <a:ext uri="{FF2B5EF4-FFF2-40B4-BE49-F238E27FC236}">
                <a16:creationId xmlns:a16="http://schemas.microsoft.com/office/drawing/2014/main" id="{065F0809-13AE-4B75-B433-620DACE2F4FD}"/>
              </a:ext>
            </a:extLst>
          </p:cNvPr>
          <p:cNvSpPr>
            <a:spLocks noGrp="1"/>
          </p:cNvSpPr>
          <p:nvPr>
            <p:ph idx="1"/>
          </p:nvPr>
        </p:nvSpPr>
        <p:spPr>
          <a:xfrm>
            <a:off x="0" y="1474446"/>
            <a:ext cx="12192000" cy="5495927"/>
          </a:xfrm>
        </p:spPr>
        <p:txBody>
          <a:bodyPr>
            <a:normAutofit fontScale="77500" lnSpcReduction="20000"/>
          </a:bodyPr>
          <a:lstStyle/>
          <a:p>
            <a:r>
              <a:rPr lang="da-DK" dirty="0"/>
              <a:t>For hvert af konklusionspunkterne i analysekapitlet stil spørgsmålet hvorfor, og når der er et svar, spørg igen hvorfor, og igen hvorfor.</a:t>
            </a:r>
          </a:p>
          <a:p>
            <a:r>
              <a:rPr lang="da-DK" dirty="0"/>
              <a:t>Alternative teorier/ data, der kan komme i spil dvs. både støtter og/ eller udfordrer ift. problemformuleringen og analyseresultatet, og som kan give andre vinkler og/ eller give modspil til allerede behandlet teori og empiri. </a:t>
            </a:r>
          </a:p>
          <a:p>
            <a:r>
              <a:rPr lang="da-DK" dirty="0"/>
              <a:t>Alternative metoder, som ville kunne støtte analysens resultater og gøre dem mere reliable og valide – hvordan, hvorfor, forventet forbedret resultat</a:t>
            </a:r>
          </a:p>
          <a:p>
            <a:r>
              <a:rPr lang="da-DK" dirty="0"/>
              <a:t> Anvendelse af andre indikatorer, der kan vise andre vinkler på problemformuleringen/ tilbyde øget troværdighed om konklusionen eller måske udsagn i allerede indhentet data (f.eks. Interview udsagn), der bør give anledning til yderligere undersøgelser/ inddragelse af øvrig teori. </a:t>
            </a:r>
          </a:p>
          <a:p>
            <a:r>
              <a:rPr lang="da-DK" dirty="0"/>
              <a:t>Generaliserbarhed – kan udledte konklusioner, teorier, situationer, emne overføres til andre lignende organisationer, som evt. kan drage nytte af jeres projekts indhold? F.eks. peger anvendt teori på, at der må være lignende organisatoriske udfordringer andre steder. </a:t>
            </a:r>
          </a:p>
          <a:p>
            <a:r>
              <a:rPr lang="da-DK" dirty="0"/>
              <a:t>Omgivende miljø, der kan give påvirkning af analysepunkterne interne og eksterne f.eks. økonomi, krig, lovgivning, politik, ny ledelse, pandemi, øget digitalisering, medarbejderomsætning, ændret strategi, opkøb, </a:t>
            </a:r>
          </a:p>
          <a:p>
            <a:r>
              <a:rPr lang="da-DK" dirty="0"/>
              <a:t>Ville andre hjemler og belæg resultere i andre konklusioner? </a:t>
            </a:r>
          </a:p>
          <a:p>
            <a:r>
              <a:rPr lang="da-DK" dirty="0"/>
              <a:t>Er der mangler i anvendt teori til at give tilstrækkelige troværdige konklusioner og hvilke andre kunne i så fald supplere og hvilke nye konklusioner kunne de eventuelt generere?</a:t>
            </a:r>
          </a:p>
          <a:p>
            <a:endParaRPr lang="da-DK" sz="2800" dirty="0">
              <a:solidFill>
                <a:schemeClr val="accent1">
                  <a:lumMod val="50000"/>
                </a:schemeClr>
              </a:solidFill>
            </a:endParaRPr>
          </a:p>
          <a:p>
            <a:endParaRPr lang="da-DK" dirty="0"/>
          </a:p>
          <a:p>
            <a:endParaRPr lang="da-DK" dirty="0"/>
          </a:p>
          <a:p>
            <a:endParaRPr lang="da-DK" dirty="0"/>
          </a:p>
          <a:p>
            <a:endParaRPr lang="da-DK" dirty="0"/>
          </a:p>
        </p:txBody>
      </p:sp>
      <p:sp>
        <p:nvSpPr>
          <p:cNvPr id="6" name="Tekstfelt 5">
            <a:extLst>
              <a:ext uri="{FF2B5EF4-FFF2-40B4-BE49-F238E27FC236}">
                <a16:creationId xmlns:a16="http://schemas.microsoft.com/office/drawing/2014/main" id="{16060849-8218-FC41-4EC8-60AB513E1501}"/>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182157922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DCC273-1A34-4CF7-B8EF-EE5354A40F41}"/>
              </a:ext>
            </a:extLst>
          </p:cNvPr>
          <p:cNvSpPr>
            <a:spLocks noGrp="1"/>
          </p:cNvSpPr>
          <p:nvPr>
            <p:ph type="title"/>
          </p:nvPr>
        </p:nvSpPr>
        <p:spPr>
          <a:xfrm>
            <a:off x="0" y="18255"/>
            <a:ext cx="12192000" cy="1325563"/>
          </a:xfrm>
          <a:solidFill>
            <a:schemeClr val="tx2">
              <a:lumMod val="40000"/>
              <a:lumOff val="60000"/>
            </a:schemeClr>
          </a:solidFill>
        </p:spPr>
        <p:txBody>
          <a:bodyPr/>
          <a:lstStyle/>
          <a:p>
            <a:r>
              <a:rPr lang="da-DK" dirty="0">
                <a:solidFill>
                  <a:srgbClr val="002060"/>
                </a:solidFill>
                <a:latin typeface="+mn-lt"/>
              </a:rPr>
              <a:t>   </a:t>
            </a:r>
            <a:r>
              <a:rPr lang="da-DK" sz="3600" dirty="0">
                <a:solidFill>
                  <a:srgbClr val="002060"/>
                </a:solidFill>
                <a:latin typeface="+mn-lt"/>
              </a:rPr>
              <a:t>Diskussionskapitlet </a:t>
            </a:r>
            <a:r>
              <a:rPr lang="da-DK" sz="3600" u="sng" dirty="0">
                <a:solidFill>
                  <a:srgbClr val="002060"/>
                </a:solidFill>
                <a:latin typeface="+mn-lt"/>
              </a:rPr>
              <a:t>kan</a:t>
            </a:r>
            <a:r>
              <a:rPr lang="da-DK" sz="3600" dirty="0">
                <a:solidFill>
                  <a:srgbClr val="002060"/>
                </a:solidFill>
                <a:latin typeface="+mn-lt"/>
              </a:rPr>
              <a:t> indeholde II</a:t>
            </a:r>
          </a:p>
        </p:txBody>
      </p:sp>
      <p:sp>
        <p:nvSpPr>
          <p:cNvPr id="3" name="Pladsholder til indhold 2">
            <a:extLst>
              <a:ext uri="{FF2B5EF4-FFF2-40B4-BE49-F238E27FC236}">
                <a16:creationId xmlns:a16="http://schemas.microsoft.com/office/drawing/2014/main" id="{065F0809-13AE-4B75-B433-620DACE2F4FD}"/>
              </a:ext>
            </a:extLst>
          </p:cNvPr>
          <p:cNvSpPr>
            <a:spLocks noGrp="1"/>
          </p:cNvSpPr>
          <p:nvPr>
            <p:ph idx="1"/>
          </p:nvPr>
        </p:nvSpPr>
        <p:spPr>
          <a:xfrm>
            <a:off x="0" y="1659504"/>
            <a:ext cx="12192000" cy="5495927"/>
          </a:xfrm>
        </p:spPr>
        <p:txBody>
          <a:bodyPr>
            <a:normAutofit fontScale="85000" lnSpcReduction="20000"/>
          </a:bodyPr>
          <a:lstStyle/>
          <a:p>
            <a:r>
              <a:rPr lang="da-DK" dirty="0"/>
              <a:t>Findes der sammenlignelige cases, som kan vise et mere nuanceret billede af problemformuleringen eller som kan give anledning til at overveje dens løsninger</a:t>
            </a:r>
          </a:p>
          <a:p>
            <a:r>
              <a:rPr lang="da-DK" dirty="0"/>
              <a:t>Kan jeres virksomheds udfordringer overføres til andre virksomheder?</a:t>
            </a:r>
          </a:p>
          <a:p>
            <a:r>
              <a:rPr lang="da-DK" dirty="0"/>
              <a:t>Kig på jeres foreløbige afgrænsning; hvad kunne måske også diskuteres, som der ikke var plads til i analysekapitlet/ I </a:t>
            </a:r>
            <a:r>
              <a:rPr lang="da-DK"/>
              <a:t>oprindeligt har </a:t>
            </a:r>
            <a:r>
              <a:rPr lang="da-DK" dirty="0"/>
              <a:t>afgrænset jer fra.</a:t>
            </a:r>
          </a:p>
          <a:p>
            <a:r>
              <a:rPr lang="da-DK" dirty="0"/>
              <a:t>Tip: Hvis ikke projektet har indeholdt disse emner, kan kultur og </a:t>
            </a:r>
            <a:r>
              <a:rPr lang="da-DK" dirty="0" err="1"/>
              <a:t>sensemaking</a:t>
            </a:r>
            <a:r>
              <a:rPr lang="da-DK" dirty="0"/>
              <a:t> teorier (inklusiv </a:t>
            </a:r>
            <a:r>
              <a:rPr lang="da-DK" dirty="0" err="1"/>
              <a:t>enactment</a:t>
            </a:r>
            <a:r>
              <a:rPr lang="da-DK" dirty="0"/>
              <a:t>) oftest anvendes som supplerende teori i diskussionskapitlet uden at der er behov for at indhente ny empiri, idet respondenter tit har udsagn der relaterer direkte hertil ift. deres organisation.</a:t>
            </a:r>
          </a:p>
          <a:p>
            <a:r>
              <a:rPr lang="da-DK" dirty="0"/>
              <a:t>Hvor fremstår belægget  eller hjemlen for jeres påstande mindre stærkt?</a:t>
            </a:r>
          </a:p>
          <a:p>
            <a:r>
              <a:rPr lang="da-DK" dirty="0"/>
              <a:t>Hvilke spørgsmål burde I have stillet respondenterne for at opnå mere sikkerhed for jeres konklusioner?</a:t>
            </a:r>
          </a:p>
          <a:p>
            <a:r>
              <a:rPr lang="da-DK" sz="2800" dirty="0"/>
              <a:t>Er der noget i den indsamlede empiri, som udfordrer teorien? </a:t>
            </a:r>
          </a:p>
          <a:p>
            <a:r>
              <a:rPr lang="da-DK" dirty="0"/>
              <a:t>Perspektivering til nyere videnskabelige artikler og/ eller nyere teori</a:t>
            </a:r>
          </a:p>
          <a:p>
            <a:r>
              <a:rPr lang="da-DK" dirty="0"/>
              <a:t>Sammenhængs styrken mellem påstand, belæg og hjemmel</a:t>
            </a:r>
          </a:p>
          <a:p>
            <a:endParaRPr lang="da-DK" sz="2800" dirty="0">
              <a:solidFill>
                <a:schemeClr val="accent1">
                  <a:lumMod val="50000"/>
                </a:schemeClr>
              </a:solidFill>
            </a:endParaRPr>
          </a:p>
          <a:p>
            <a:endParaRPr lang="da-DK" dirty="0"/>
          </a:p>
          <a:p>
            <a:endParaRPr lang="da-DK" dirty="0"/>
          </a:p>
          <a:p>
            <a:endParaRPr lang="da-DK" dirty="0"/>
          </a:p>
          <a:p>
            <a:endParaRPr lang="da-DK" dirty="0"/>
          </a:p>
        </p:txBody>
      </p:sp>
      <p:sp>
        <p:nvSpPr>
          <p:cNvPr id="6" name="Tekstfelt 5">
            <a:extLst>
              <a:ext uri="{FF2B5EF4-FFF2-40B4-BE49-F238E27FC236}">
                <a16:creationId xmlns:a16="http://schemas.microsoft.com/office/drawing/2014/main" id="{CDEBAEF9-ABF8-3262-83E0-DD3856733C0A}"/>
              </a:ext>
            </a:extLst>
          </p:cNvPr>
          <p:cNvSpPr txBox="1"/>
          <p:nvPr/>
        </p:nvSpPr>
        <p:spPr>
          <a:xfrm>
            <a:off x="9972676" y="6615112"/>
            <a:ext cx="2343150" cy="246221"/>
          </a:xfrm>
          <a:prstGeom prst="rect">
            <a:avLst/>
          </a:prstGeom>
          <a:noFill/>
        </p:spPr>
        <p:txBody>
          <a:bodyPr wrap="square" rtlCol="0">
            <a:spAutoFit/>
          </a:bodyPr>
          <a:lstStyle/>
          <a:p>
            <a:pPr>
              <a:spcAft>
                <a:spcPts val="600"/>
              </a:spcAft>
            </a:pPr>
            <a:r>
              <a:rPr lang="da-DK" sz="1000" dirty="0"/>
              <a:t>© Jeanne Zillmer &amp; Mikael Elkan 2026</a:t>
            </a:r>
          </a:p>
        </p:txBody>
      </p:sp>
    </p:spTree>
    <p:extLst>
      <p:ext uri="{BB962C8B-B14F-4D97-AF65-F5344CB8AC3E}">
        <p14:creationId xmlns:p14="http://schemas.microsoft.com/office/powerpoint/2010/main" val="413687126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7673</TotalTime>
  <Words>13910</Words>
  <Application>Microsoft Macintosh PowerPoint</Application>
  <PresentationFormat>Widescreen</PresentationFormat>
  <Paragraphs>1315</Paragraphs>
  <Slides>110</Slides>
  <Notes>8</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110</vt:i4>
      </vt:variant>
    </vt:vector>
  </HeadingPairs>
  <TitlesOfParts>
    <vt:vector size="118" baseType="lpstr">
      <vt:lpstr>Arial</vt:lpstr>
      <vt:lpstr>Calibri</vt:lpstr>
      <vt:lpstr>Calibri Light</vt:lpstr>
      <vt:lpstr>Droid Sans Fallback</vt:lpstr>
      <vt:lpstr>Times New Roman</vt:lpstr>
      <vt:lpstr>Verdana</vt:lpstr>
      <vt:lpstr>Wingdings</vt:lpstr>
      <vt:lpstr>Office-tema</vt:lpstr>
      <vt:lpstr> Metodebogen til undersøgelse af organisationer  Projektskrivning fra ide til eksamen </vt:lpstr>
      <vt:lpstr>  Metode som grundlag for akademisk viden</vt:lpstr>
      <vt:lpstr>   Hvad er metode I</vt:lpstr>
      <vt:lpstr>   Hvad er metode II</vt:lpstr>
      <vt:lpstr>  Genstandsgørelse</vt:lpstr>
      <vt:lpstr>   Deduktiv, Induktiv, Abduktiv Fremgangsmåde</vt:lpstr>
      <vt:lpstr>  Grammatisk tidsbrug som metodisk greb i akademisk skrivning </vt:lpstr>
      <vt:lpstr>    Hvad indeholder et metodekapitel I? (ikke nødvendigvis i denne rækkefølge) </vt:lpstr>
      <vt:lpstr>     Hvad indeholder et metodekapitel II? (ikke nødvendigvis i denne rækkefølge)  </vt:lpstr>
      <vt:lpstr>  Hvad indeholder et metodekapitel III? (ikke nødvendigvis i denne rækkefølge)   </vt:lpstr>
      <vt:lpstr>     Hvad indeholder et metodekapitel? IV (ikke nødvendigvis i denne rækkefølge)  </vt:lpstr>
      <vt:lpstr>     Hvad indeholder et metodekapitel? V (ikke nødvendigvis i denne rækkefølge)  </vt:lpstr>
      <vt:lpstr>   Afgrænsning – og altid med en forklaring</vt:lpstr>
      <vt:lpstr>Metodekritik - altid med en forklaring og konsekvens for projektets konklusion I</vt:lpstr>
      <vt:lpstr>Metodekritik - altid med en forklaring og konsekvens for projektets konklusion II</vt:lpstr>
      <vt:lpstr> At arbejde akademisk: Akademiske Projektopgavetyper</vt:lpstr>
      <vt:lpstr> Akademisk Arbejde - flere dimensioner</vt:lpstr>
      <vt:lpstr>   Kritisk tilgang: At Problematisere</vt:lpstr>
      <vt:lpstr>   Kritisk tilgang: At problematisere din egen rejse</vt:lpstr>
      <vt:lpstr>  Akademisk Redelighed</vt:lpstr>
      <vt:lpstr>  Etik</vt:lpstr>
      <vt:lpstr>  Etik i projektet</vt:lpstr>
      <vt:lpstr>   Akademisk Sprogbrug</vt:lpstr>
      <vt:lpstr>Kom i gang med projektet</vt:lpstr>
      <vt:lpstr> Arbejdsplan – anvend bogens bilag 7a + b som eksempel</vt:lpstr>
      <vt:lpstr> Projekt Infrastruktur</vt:lpstr>
      <vt:lpstr>  Projekt proces</vt:lpstr>
      <vt:lpstr>   Kvalitetscheck</vt:lpstr>
      <vt:lpstr>   Når jeg eller vi går i stå</vt:lpstr>
      <vt:lpstr>  Casestudie</vt:lpstr>
      <vt:lpstr>  Casestudier</vt:lpstr>
      <vt:lpstr>    At finde en case virksomhed</vt:lpstr>
      <vt:lpstr>  På vej til en problemformulering</vt:lpstr>
      <vt:lpstr>   Teorivalg</vt:lpstr>
      <vt:lpstr>   Problemformulering</vt:lpstr>
      <vt:lpstr>En problemformulering begynder med  Problemstillinger – Dansen om Emnet</vt:lpstr>
      <vt:lpstr>  Eksempel på afgrænsning indenfor en problemstilling</vt:lpstr>
      <vt:lpstr>     Eksempler på forskellige typer problemformuleringer</vt:lpstr>
      <vt:lpstr>  Den Dårlige Problemformulering</vt:lpstr>
      <vt:lpstr>   Den gode problemformulering I</vt:lpstr>
      <vt:lpstr> Den Gode Problemformulering II</vt:lpstr>
      <vt:lpstr>  Projektarbejdet - Vejledning</vt:lpstr>
      <vt:lpstr>   Indledning  I</vt:lpstr>
      <vt:lpstr>   Indledning II</vt:lpstr>
      <vt:lpstr> Indledning III - kan indeholde baggrundsinformation om virksomheden</vt:lpstr>
      <vt:lpstr>    Data Indhentning &amp; Behandling</vt:lpstr>
      <vt:lpstr>   Dataressourcer </vt:lpstr>
      <vt:lpstr>   AI som dataressource</vt:lpstr>
      <vt:lpstr>  Small vs Big Data</vt:lpstr>
      <vt:lpstr>   Kvalitativ data &amp; Kvantitativ data </vt:lpstr>
      <vt:lpstr>  Etik i undersøgelser</vt:lpstr>
      <vt:lpstr>Fra Problemformulering til Dataindsamling</vt:lpstr>
      <vt:lpstr>     Datakildetræ - forsimplet eksempel; vær mere specifik i hver rubrik</vt:lpstr>
      <vt:lpstr>    Dataindsamlingsguide – se eksempel i bogens bilag 8</vt:lpstr>
      <vt:lpstr>  Dokumentmetode: At dokumentere videnskabelig research</vt:lpstr>
      <vt:lpstr>  Interviews</vt:lpstr>
      <vt:lpstr> Interview: At lytte</vt:lpstr>
      <vt:lpstr>    Interviewteknik – Under forløbet</vt:lpstr>
      <vt:lpstr> Interviewteknik – Anvend bogens interviewguide i bilag 3</vt:lpstr>
      <vt:lpstr>     Spørgsmålstype I</vt:lpstr>
      <vt:lpstr>  Spørgsmålstype II</vt:lpstr>
      <vt:lpstr>      Interview med narrativ metode: At skabe storytelling</vt:lpstr>
      <vt:lpstr>   Narrativer: Historiefortællinger som kvalitativ metode</vt:lpstr>
      <vt:lpstr>    Fokusgrupper – Anvend bogens fokusgruppeguide i bilag 5</vt:lpstr>
      <vt:lpstr>  Observationer – anvend bogens observationsguide i bilag 6</vt:lpstr>
      <vt:lpstr>  Observationer - At bruge dig selv som videngenerator</vt:lpstr>
      <vt:lpstr>  Eksempler på observationer</vt:lpstr>
      <vt:lpstr> Fordele/ Ulemper Observationsteknik</vt:lpstr>
      <vt:lpstr>   Interventioner &amp; Eksperimenter</vt:lpstr>
      <vt:lpstr>  Projekterings/ projiceringsteknik</vt:lpstr>
      <vt:lpstr> Typer af projiceringsteknikker</vt:lpstr>
      <vt:lpstr>  Preto- og prototype som metode </vt:lpstr>
      <vt:lpstr>   Triangulering</vt:lpstr>
      <vt:lpstr>  Databehandling</vt:lpstr>
      <vt:lpstr> Analyse i   Legoperspektiv</vt:lpstr>
      <vt:lpstr>  At transkribere</vt:lpstr>
      <vt:lpstr>   Kodning: At gøre kvalitative udsagn analysérbare ved at       systematisere store mængder tekst</vt:lpstr>
      <vt:lpstr>PowerPoint-præsentation</vt:lpstr>
      <vt:lpstr>   Første, Anden, Tredje Cyklus (Runder af Kodning)</vt:lpstr>
      <vt:lpstr>  Hvorfor koder vi?</vt:lpstr>
      <vt:lpstr>  Kodning/Induktiv  &amp;  Lukket/ Deduktiv Kodning</vt:lpstr>
      <vt:lpstr> Hvad koder vi?</vt:lpstr>
      <vt:lpstr>Hvordan ved vi, hvad der er relevant at kode?</vt:lpstr>
      <vt:lpstr>Hvordan inddeles koderne i kategorier i 2. cyklus?</vt:lpstr>
      <vt:lpstr>     Kode hierarki</vt:lpstr>
      <vt:lpstr>    Hvad kunne være et kodemønster?</vt:lpstr>
      <vt:lpstr>   Metoder til kodning (der findes mere end 100)</vt:lpstr>
      <vt:lpstr> Affektive koder</vt:lpstr>
      <vt:lpstr>  Aksial Kodning (struktur) </vt:lpstr>
      <vt:lpstr>PowerPoint-præsentation</vt:lpstr>
      <vt:lpstr>    Meningskondensering</vt:lpstr>
      <vt:lpstr>   Eksempel på meningskondensering</vt:lpstr>
      <vt:lpstr>     Kodetræ - Illustration</vt:lpstr>
      <vt:lpstr>   Analyse: At gå fra data → sortere data → fortolkning → problematisering → forklaring</vt:lpstr>
      <vt:lpstr>   Analyse</vt:lpstr>
      <vt:lpstr> Flow i analysekapitlet</vt:lpstr>
      <vt:lpstr>Typiske Analysemangler: Problematisering</vt:lpstr>
      <vt:lpstr>  Diskussionskapitlet kan indeholde Diskussion kommer fra latin og betyder at ryste noget frem og tilbage =&gt; at fremsætte problemstillinger og modstridende synspunkter (Rienecker &amp; Jørgensen (2014) s. 276)  </vt:lpstr>
      <vt:lpstr>   Diskussionskapitlet kan indeholde II</vt:lpstr>
      <vt:lpstr>    Delkonklusioner</vt:lpstr>
      <vt:lpstr>     At Skrive en Konklusion</vt:lpstr>
      <vt:lpstr>     Bilag (læses ofte ikke af censor)</vt:lpstr>
      <vt:lpstr>    Bedømmelsesgrundlag/ Kvalitetskriterier</vt:lpstr>
      <vt:lpstr>   Eksamen: Når du anvender fagets sprog demonstrerer du </vt:lpstr>
      <vt:lpstr>   Eksamensspørgsmål I </vt:lpstr>
      <vt:lpstr>   Eksamensspørgsmål II </vt:lpstr>
      <vt:lpstr>   Eksamensspørgsmål III </vt:lpstr>
      <vt:lpstr>   Eksamensspørgsmål IV </vt:lpstr>
      <vt:lpstr>  At svare på et eksamensspørgsmål</vt:lpstr>
      <vt:lpstr>Metodebogen til undersøgelse af organisationer  Projektskrivning fra ide til eksamen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Jeanne Zillmer</dc:creator>
  <cp:lastModifiedBy>Mikael Elkan</cp:lastModifiedBy>
  <cp:revision>61</cp:revision>
  <dcterms:created xsi:type="dcterms:W3CDTF">2026-07-08T09:16:17Z</dcterms:created>
  <dcterms:modified xsi:type="dcterms:W3CDTF">2026-08-16T12:17:05Z</dcterms:modified>
</cp:coreProperties>
</file>